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7"/>
  </p:notesMasterIdLst>
  <p:sldIdLst>
    <p:sldId id="256" r:id="rId5"/>
    <p:sldId id="299" r:id="rId6"/>
    <p:sldId id="271" r:id="rId7"/>
    <p:sldId id="292" r:id="rId8"/>
    <p:sldId id="300" r:id="rId9"/>
    <p:sldId id="301" r:id="rId10"/>
    <p:sldId id="309" r:id="rId11"/>
    <p:sldId id="307" r:id="rId12"/>
    <p:sldId id="308" r:id="rId13"/>
    <p:sldId id="302" r:id="rId14"/>
    <p:sldId id="279" r:id="rId15"/>
    <p:sldId id="293"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Gaffney" initials="JG" lastIdx="13" clrIdx="0">
    <p:extLst>
      <p:ext uri="{19B8F6BF-5375-455C-9EA6-DF929625EA0E}">
        <p15:presenceInfo xmlns:p15="http://schemas.microsoft.com/office/powerpoint/2012/main" userId="S::PRC001@co.santa-cruz.ca.us::af116c46-d8cb-44d0-8b9a-362bc88d2ec9" providerId="AD"/>
      </p:ext>
    </p:extLst>
  </p:cmAuthor>
  <p:cmAuthor id="2" name="Kim Namba" initials="KN" lastIdx="16" clrIdx="1">
    <p:extLst>
      <p:ext uri="{19B8F6BF-5375-455C-9EA6-DF929625EA0E}">
        <p15:presenceInfo xmlns:p15="http://schemas.microsoft.com/office/powerpoint/2012/main" userId="S::prc029@co.santa-cruz.ca.us::939816c6-8223-472c-885b-3235c24a6383" providerId="AD"/>
      </p:ext>
    </p:extLst>
  </p:cmAuthor>
  <p:cmAuthor id="3" name="Michael Hettenhausen" initials="MH" lastIdx="4" clrIdx="2">
    <p:extLst>
      <p:ext uri="{19B8F6BF-5375-455C-9EA6-DF929625EA0E}">
        <p15:presenceInfo xmlns:p15="http://schemas.microsoft.com/office/powerpoint/2012/main" userId="S::PRC211@co.santa-cruz.ca.us::2e00dd8d-2fcb-42f9-9e36-a881e5b65e0d" providerId="AD"/>
      </p:ext>
    </p:extLst>
  </p:cmAuthor>
  <p:cmAuthor id="4" name="Rebecca Hurley" initials="RH" lastIdx="2" clrIdx="3">
    <p:extLst>
      <p:ext uri="{19B8F6BF-5375-455C-9EA6-DF929625EA0E}">
        <p15:presenceInfo xmlns:p15="http://schemas.microsoft.com/office/powerpoint/2012/main" userId="S::prc123@co.santa-cruz.ca.us::651c59b2-e864-49e5-a921-8db641d580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92" autoAdjust="0"/>
  </p:normalViewPr>
  <p:slideViewPr>
    <p:cSldViewPr snapToGrid="0">
      <p:cViewPr varScale="1">
        <p:scale>
          <a:sx n="34" d="100"/>
          <a:sy n="34" d="100"/>
        </p:scale>
        <p:origin x="72" y="1308"/>
      </p:cViewPr>
      <p:guideLst/>
    </p:cSldViewPr>
  </p:slideViewPr>
  <p:notesTextViewPr>
    <p:cViewPr>
      <p:scale>
        <a:sx n="1" d="1"/>
        <a:sy n="1" d="1"/>
      </p:scale>
      <p:origin x="0" y="0"/>
    </p:cViewPr>
  </p:notesTextViewPr>
  <p:sorterViewPr>
    <p:cViewPr>
      <p:scale>
        <a:sx n="110" d="100"/>
        <a:sy n="110" d="100"/>
      </p:scale>
      <p:origin x="0" y="-3620"/>
    </p:cViewPr>
  </p:sorterViewPr>
  <p:notesViewPr>
    <p:cSldViewPr snapToGrid="0">
      <p:cViewPr varScale="1">
        <p:scale>
          <a:sx n="50" d="100"/>
          <a:sy n="50" d="100"/>
        </p:scale>
        <p:origin x="2684"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1EDA390-945F-47C4-8B31-5FFD983CEDC0}" type="datetimeFigureOut">
              <a:rPr lang="en-US" smtClean="0"/>
              <a:t>8/10/2021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F82FAB7-34D8-4DE6-B460-CDF321318C01}" type="slidenum">
              <a:rPr lang="en-US" smtClean="0"/>
              <a:t>‹#›</a:t>
            </a:fld>
            <a:endParaRPr lang="en-US"/>
          </a:p>
        </p:txBody>
      </p:sp>
    </p:spTree>
    <p:extLst>
      <p:ext uri="{BB962C8B-B14F-4D97-AF65-F5344CB8AC3E}">
        <p14:creationId xmlns:p14="http://schemas.microsoft.com/office/powerpoint/2010/main" val="154600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includes:</a:t>
            </a:r>
          </a:p>
          <a:p>
            <a:pPr marL="171450" indent="-171450">
              <a:buFont typeface="Arial" panose="020B0604020202020204" pitchFamily="34" charset="0"/>
              <a:buChar char="•"/>
            </a:pPr>
            <a:r>
              <a:rPr lang="en-US" dirty="0"/>
              <a:t>Timeline of the program</a:t>
            </a:r>
          </a:p>
          <a:p>
            <a:pPr marL="171450" indent="-171450">
              <a:buFont typeface="Arial" panose="020B0604020202020204" pitchFamily="34" charset="0"/>
              <a:buChar char="•"/>
            </a:pPr>
            <a:r>
              <a:rPr lang="en-US" dirty="0"/>
              <a:t>Statistics on applications and permits</a:t>
            </a:r>
          </a:p>
          <a:p>
            <a:pPr marL="171450" indent="-171450">
              <a:buFont typeface="Arial" panose="020B0604020202020204" pitchFamily="34" charset="0"/>
              <a:buChar char="•"/>
            </a:pPr>
            <a:r>
              <a:rPr lang="en-US" dirty="0"/>
              <a:t>How Parks receives notice of possible encroachments</a:t>
            </a:r>
          </a:p>
          <a:p>
            <a:pPr marL="171450" indent="-171450">
              <a:buFont typeface="Arial" panose="020B0604020202020204" pitchFamily="34" charset="0"/>
              <a:buChar char="•"/>
            </a:pPr>
            <a:r>
              <a:rPr lang="en-US" dirty="0"/>
              <a:t>How reviews are processed</a:t>
            </a:r>
          </a:p>
          <a:p>
            <a:pPr marL="171450" indent="-171450">
              <a:buFont typeface="Arial" panose="020B0604020202020204" pitchFamily="34" charset="0"/>
              <a:buChar char="•"/>
            </a:pPr>
            <a:r>
              <a:rPr lang="en-US" dirty="0"/>
              <a:t>Surveys</a:t>
            </a:r>
          </a:p>
          <a:p>
            <a:pPr marL="171450" indent="-171450">
              <a:buFont typeface="Arial" panose="020B0604020202020204" pitchFamily="34" charset="0"/>
              <a:buChar char="•"/>
            </a:pPr>
            <a:r>
              <a:rPr lang="en-US" dirty="0"/>
              <a:t>313 </a:t>
            </a:r>
            <a:r>
              <a:rPr lang="en-US" dirty="0" err="1"/>
              <a:t>Johans</a:t>
            </a:r>
            <a:r>
              <a:rPr lang="en-US" dirty="0"/>
              <a:t> Beach Drive (an example)</a:t>
            </a:r>
          </a:p>
          <a:p>
            <a:pPr marL="171450" indent="-171450">
              <a:buFont typeface="Arial" panose="020B0604020202020204" pitchFamily="34" charset="0"/>
              <a:buChar char="•"/>
            </a:pPr>
            <a:r>
              <a:rPr lang="en-US" dirty="0"/>
              <a:t>Goals of the Program</a:t>
            </a:r>
          </a:p>
          <a:p>
            <a:pPr marL="171450" indent="-171450">
              <a:buFont typeface="Arial" panose="020B0604020202020204" pitchFamily="34" charset="0"/>
              <a:buChar char="•"/>
            </a:pPr>
            <a:r>
              <a:rPr lang="en-US" dirty="0"/>
              <a:t>Principles of the Program</a:t>
            </a:r>
          </a:p>
          <a:p>
            <a:pPr marL="171450" indent="-171450">
              <a:buFont typeface="Arial" panose="020B0604020202020204" pitchFamily="34" charset="0"/>
              <a:buChar char="•"/>
            </a:pPr>
            <a:r>
              <a:rPr lang="en-US" dirty="0"/>
              <a:t>Fees</a:t>
            </a:r>
          </a:p>
          <a:p>
            <a:endParaRPr lang="en-US" dirty="0"/>
          </a:p>
        </p:txBody>
      </p:sp>
      <p:sp>
        <p:nvSpPr>
          <p:cNvPr id="4" name="Slide Number Placeholder 3"/>
          <p:cNvSpPr>
            <a:spLocks noGrp="1"/>
          </p:cNvSpPr>
          <p:nvPr>
            <p:ph type="sldNum" sz="quarter" idx="5"/>
          </p:nvPr>
        </p:nvSpPr>
        <p:spPr/>
        <p:txBody>
          <a:bodyPr/>
          <a:lstStyle/>
          <a:p>
            <a:fld id="{BF82FAB7-34D8-4DE6-B460-CDF321318C01}" type="slidenum">
              <a:rPr lang="en-US" smtClean="0"/>
              <a:t>1</a:t>
            </a:fld>
            <a:endParaRPr lang="en-US"/>
          </a:p>
        </p:txBody>
      </p:sp>
    </p:spTree>
    <p:extLst>
      <p:ext uri="{BB962C8B-B14F-4D97-AF65-F5344CB8AC3E}">
        <p14:creationId xmlns:p14="http://schemas.microsoft.com/office/powerpoint/2010/main" val="852652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baseline="0" dirty="0"/>
              <a:t>Permits:</a:t>
            </a:r>
            <a:r>
              <a:rPr lang="en-US" strike="noStrike"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Provided input on over 50 coastal encroachment cases</a:t>
            </a:r>
          </a:p>
          <a:p>
            <a:r>
              <a:rPr lang="en-US" sz="1600" dirty="0">
                <a:latin typeface="Calibri" panose="020F0502020204030204" pitchFamily="34" charset="0"/>
                <a:cs typeface="Calibri" panose="020F0502020204030204" pitchFamily="34" charset="0"/>
              </a:rPr>
              <a:t>Issued seven temporary encroachment waivers</a:t>
            </a:r>
            <a:endParaRPr lang="en-US" sz="1600" strike="sngStrike"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Received three </a:t>
            </a:r>
            <a:r>
              <a:rPr lang="en-US" sz="1600" u="sng" dirty="0">
                <a:latin typeface="Calibri" panose="020F0502020204030204" pitchFamily="34" charset="0"/>
                <a:cs typeface="Calibri" panose="020F0502020204030204" pitchFamily="34" charset="0"/>
              </a:rPr>
              <a:t>complete</a:t>
            </a:r>
            <a:r>
              <a:rPr lang="en-US" sz="1600" dirty="0">
                <a:latin typeface="Calibri" panose="020F0502020204030204" pitchFamily="34" charset="0"/>
                <a:cs typeface="Calibri" panose="020F0502020204030204" pitchFamily="34" charset="0"/>
              </a:rPr>
              <a:t> Coastal Encroachment Permit applications</a:t>
            </a:r>
          </a:p>
          <a:p>
            <a:pPr lvl="1"/>
            <a:r>
              <a:rPr lang="en-US" sz="1600" dirty="0">
                <a:latin typeface="Calibri" panose="020F0502020204030204" pitchFamily="34" charset="0"/>
                <a:cs typeface="Calibri" panose="020F0502020204030204" pitchFamily="34" charset="0"/>
              </a:rPr>
              <a:t>One 20-year permit issued</a:t>
            </a:r>
          </a:p>
          <a:p>
            <a:pPr lvl="1"/>
            <a:r>
              <a:rPr lang="en-US" sz="1600" dirty="0">
                <a:latin typeface="Calibri" panose="020F0502020204030204" pitchFamily="34" charset="0"/>
                <a:cs typeface="Calibri" panose="020F0502020204030204" pitchFamily="34" charset="0"/>
              </a:rPr>
              <a:t>One annual permit issued</a:t>
            </a:r>
          </a:p>
          <a:p>
            <a:pPr lvl="1"/>
            <a:r>
              <a:rPr lang="en-US" sz="1600" dirty="0">
                <a:latin typeface="Calibri" panose="020F0502020204030204" pitchFamily="34" charset="0"/>
                <a:cs typeface="Calibri" panose="020F0502020204030204" pitchFamily="34" charset="0"/>
              </a:rPr>
              <a:t>One permit denied </a:t>
            </a:r>
          </a:p>
          <a:p>
            <a:pPr marL="0">
              <a:lnSpc>
                <a:spcPct val="107000"/>
              </a:lnSpc>
              <a:spcBef>
                <a:spcPts val="0"/>
              </a:spcBef>
              <a:spcAft>
                <a:spcPts val="800"/>
              </a:spcAft>
            </a:pPr>
            <a:r>
              <a:rPr lang="en-US" sz="1600" dirty="0">
                <a:latin typeface="Calibri" panose="020F0502020204030204" pitchFamily="34" charset="0"/>
                <a:cs typeface="Calibri" panose="020F0502020204030204" pitchFamily="34" charset="0"/>
              </a:rPr>
              <a:t>Twelve incomplete permit applications in process or 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baseline="0" dirty="0"/>
              <a:t>Note: County Parks does not perform an official review of a Coastal Encroachment Permit until a complete application is received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Fees: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Fees kept in separate trust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07000"/>
              </a:lnSpc>
              <a:spcBef>
                <a:spcPts val="0"/>
              </a:spcBef>
              <a:spcAft>
                <a:spcPts val="800"/>
              </a:spcAft>
            </a:pPr>
            <a:r>
              <a:rPr lang="en-US" dirty="0"/>
              <a:t>Use of fees: </a:t>
            </a:r>
            <a:r>
              <a:rPr lang="en-US" sz="1200" dirty="0">
                <a:effectLst/>
                <a:latin typeface="Calibri" panose="020F0502020204030204" pitchFamily="34" charset="0"/>
                <a:ea typeface="Calibri" panose="020F0502020204030204" pitchFamily="34" charset="0"/>
                <a:cs typeface="Calibri" panose="020F0502020204030204" pitchFamily="34" charset="0"/>
              </a:rPr>
              <a:t>Improved coastal access features and </a:t>
            </a:r>
            <a:r>
              <a:rPr lang="en-US" sz="1200" dirty="0">
                <a:latin typeface="Calibri" panose="020F0502020204030204" pitchFamily="34" charset="0"/>
                <a:ea typeface="Calibri" panose="020F0502020204030204" pitchFamily="34" charset="0"/>
                <a:cs typeface="Calibri" panose="020F0502020204030204" pitchFamily="34" charset="0"/>
              </a:rPr>
              <a:t>C</a:t>
            </a:r>
            <a:r>
              <a:rPr lang="en-US" sz="1200" dirty="0">
                <a:effectLst/>
                <a:latin typeface="Calibri" panose="020F0502020204030204" pitchFamily="34" charset="0"/>
                <a:ea typeface="Calibri" panose="020F0502020204030204" pitchFamily="34" charset="0"/>
                <a:cs typeface="Calibri" panose="020F0502020204030204" pitchFamily="34" charset="0"/>
              </a:rPr>
              <a:t>oastal improvement projects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latin typeface="Calibri" panose="020F0502020204030204" pitchFamily="34" charset="0"/>
              <a:ea typeface="Calibri" panose="020F0502020204030204" pitchFamily="34" charset="0"/>
              <a:cs typeface="Calibri" panose="020F0502020204030204" pitchFamily="34" charset="0"/>
            </a:endParaRPr>
          </a:p>
          <a:p>
            <a:r>
              <a:rPr lang="en-US" dirty="0">
                <a:effectLst/>
                <a:latin typeface="Calibri" panose="020F0502020204030204" pitchFamily="34" charset="0"/>
                <a:ea typeface="Calibri" panose="020F0502020204030204" pitchFamily="34" charset="0"/>
                <a:cs typeface="Calibri" panose="020F0502020204030204" pitchFamily="34" charset="0"/>
              </a:rPr>
              <a:t>Examples include installation, operation, and maintenance of public parking, benches, bike racks, etc. at locations such as Beach Island and </a:t>
            </a:r>
            <a:r>
              <a:rPr lang="en-US" dirty="0" err="1">
                <a:effectLst/>
                <a:latin typeface="Calibri" panose="020F0502020204030204" pitchFamily="34" charset="0"/>
                <a:ea typeface="Calibri" panose="020F0502020204030204" pitchFamily="34" charset="0"/>
                <a:cs typeface="Calibri" panose="020F0502020204030204" pitchFamily="34" charset="0"/>
              </a:rPr>
              <a:t>Rockview</a:t>
            </a:r>
            <a:r>
              <a:rPr lang="en-US" dirty="0">
                <a:effectLst/>
                <a:latin typeface="Calibri" panose="020F0502020204030204" pitchFamily="34" charset="0"/>
                <a:ea typeface="Calibri" panose="020F0502020204030204" pitchFamily="34" charset="0"/>
                <a:cs typeface="Calibri" panose="020F0502020204030204" pitchFamily="34" charset="0"/>
              </a:rPr>
              <a:t> County Park. </a:t>
            </a:r>
          </a:p>
          <a:p>
            <a:endParaRPr lang="en-US" dirty="0">
              <a:effectLst/>
              <a:latin typeface="Calibri" panose="020F0502020204030204" pitchFamily="34" charset="0"/>
              <a:ea typeface="Calibri" panose="020F0502020204030204" pitchFamily="34" charset="0"/>
              <a:cs typeface="Calibri" panose="020F0502020204030204" pitchFamily="34" charset="0"/>
            </a:endParaRPr>
          </a:p>
          <a:p>
            <a:r>
              <a:rPr lang="en-US" dirty="0">
                <a:effectLst/>
                <a:latin typeface="Calibri" panose="020F0502020204030204" pitchFamily="34" charset="0"/>
                <a:ea typeface="Calibri" panose="020F0502020204030204" pitchFamily="34" charset="0"/>
                <a:cs typeface="Calibri" panose="020F0502020204030204" pitchFamily="34" charset="0"/>
              </a:rPr>
              <a:t>In addition to fees raised from Coastal Encroachment Permit application review and collection of annual fees, the state Coastal Commission is willing to direct fees and fines from their enforcement program to County Parks to be used for coastal improvement projects.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p>
          <a:p>
            <a:endParaRPr lang="en-US" dirty="0"/>
          </a:p>
        </p:txBody>
      </p:sp>
      <p:sp>
        <p:nvSpPr>
          <p:cNvPr id="4" name="Slide Number Placeholder 3"/>
          <p:cNvSpPr>
            <a:spLocks noGrp="1"/>
          </p:cNvSpPr>
          <p:nvPr>
            <p:ph type="sldNum" sz="quarter" idx="5"/>
          </p:nvPr>
        </p:nvSpPr>
        <p:spPr/>
        <p:txBody>
          <a:bodyPr/>
          <a:lstStyle/>
          <a:p>
            <a:fld id="{BF82FAB7-34D8-4DE6-B460-CDF321318C01}" type="slidenum">
              <a:rPr lang="en-US" smtClean="0"/>
              <a:t>10</a:t>
            </a:fld>
            <a:endParaRPr lang="en-US"/>
          </a:p>
        </p:txBody>
      </p:sp>
    </p:spTree>
    <p:extLst>
      <p:ext uri="{BB962C8B-B14F-4D97-AF65-F5344CB8AC3E}">
        <p14:creationId xmlns:p14="http://schemas.microsoft.com/office/powerpoint/2010/main" val="39833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baseline="0" dirty="0"/>
              <a:t>Permits:</a:t>
            </a:r>
            <a:r>
              <a:rPr lang="en-US" strike="noStrike"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Provided input on over 50 coastal encroachment cases</a:t>
            </a:r>
          </a:p>
          <a:p>
            <a:r>
              <a:rPr lang="en-US" sz="1600" dirty="0">
                <a:latin typeface="Calibri" panose="020F0502020204030204" pitchFamily="34" charset="0"/>
                <a:cs typeface="Calibri" panose="020F0502020204030204" pitchFamily="34" charset="0"/>
              </a:rPr>
              <a:t>Issued seven temporary encroachment waivers</a:t>
            </a:r>
            <a:endParaRPr lang="en-US" sz="1600" strike="sngStrike"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Received three </a:t>
            </a:r>
            <a:r>
              <a:rPr lang="en-US" sz="1600" u="sng" dirty="0">
                <a:latin typeface="Calibri" panose="020F0502020204030204" pitchFamily="34" charset="0"/>
                <a:cs typeface="Calibri" panose="020F0502020204030204" pitchFamily="34" charset="0"/>
              </a:rPr>
              <a:t>complete</a:t>
            </a:r>
            <a:r>
              <a:rPr lang="en-US" sz="1600" dirty="0">
                <a:latin typeface="Calibri" panose="020F0502020204030204" pitchFamily="34" charset="0"/>
                <a:cs typeface="Calibri" panose="020F0502020204030204" pitchFamily="34" charset="0"/>
              </a:rPr>
              <a:t> Coastal Encroachment Permit applications</a:t>
            </a:r>
          </a:p>
          <a:p>
            <a:pPr lvl="1"/>
            <a:r>
              <a:rPr lang="en-US" sz="1600" dirty="0">
                <a:latin typeface="Calibri" panose="020F0502020204030204" pitchFamily="34" charset="0"/>
                <a:cs typeface="Calibri" panose="020F0502020204030204" pitchFamily="34" charset="0"/>
              </a:rPr>
              <a:t>One 20-year permit issued</a:t>
            </a:r>
          </a:p>
          <a:p>
            <a:pPr lvl="1"/>
            <a:r>
              <a:rPr lang="en-US" sz="1600" dirty="0">
                <a:latin typeface="Calibri" panose="020F0502020204030204" pitchFamily="34" charset="0"/>
                <a:cs typeface="Calibri" panose="020F0502020204030204" pitchFamily="34" charset="0"/>
              </a:rPr>
              <a:t>One annual permit issued</a:t>
            </a:r>
          </a:p>
          <a:p>
            <a:pPr lvl="1"/>
            <a:r>
              <a:rPr lang="en-US" sz="1600" dirty="0">
                <a:latin typeface="Calibri" panose="020F0502020204030204" pitchFamily="34" charset="0"/>
                <a:cs typeface="Calibri" panose="020F0502020204030204" pitchFamily="34" charset="0"/>
              </a:rPr>
              <a:t>One permit denied </a:t>
            </a:r>
          </a:p>
          <a:p>
            <a:pPr marL="0">
              <a:lnSpc>
                <a:spcPct val="107000"/>
              </a:lnSpc>
              <a:spcBef>
                <a:spcPts val="0"/>
              </a:spcBef>
              <a:spcAft>
                <a:spcPts val="800"/>
              </a:spcAft>
            </a:pPr>
            <a:r>
              <a:rPr lang="en-US" sz="1600" dirty="0">
                <a:latin typeface="Calibri" panose="020F0502020204030204" pitchFamily="34" charset="0"/>
                <a:cs typeface="Calibri" panose="020F0502020204030204" pitchFamily="34" charset="0"/>
              </a:rPr>
              <a:t>Twelve incomplete permit applications in process or 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baseline="0" dirty="0"/>
              <a:t>Note: County Parks does not perform an official review of a Coastal Encroachment Permit until a complete application is received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Fees: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Fees kept in separate trust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07000"/>
              </a:lnSpc>
              <a:spcBef>
                <a:spcPts val="0"/>
              </a:spcBef>
              <a:spcAft>
                <a:spcPts val="800"/>
              </a:spcAft>
            </a:pPr>
            <a:r>
              <a:rPr lang="en-US" dirty="0"/>
              <a:t>Use of fees: </a:t>
            </a:r>
            <a:r>
              <a:rPr lang="en-US" sz="1200" dirty="0">
                <a:effectLst/>
                <a:latin typeface="Calibri" panose="020F0502020204030204" pitchFamily="34" charset="0"/>
                <a:ea typeface="Calibri" panose="020F0502020204030204" pitchFamily="34" charset="0"/>
                <a:cs typeface="Calibri" panose="020F0502020204030204" pitchFamily="34" charset="0"/>
              </a:rPr>
              <a:t>Improved coastal access features and </a:t>
            </a:r>
            <a:r>
              <a:rPr lang="en-US" sz="1200" dirty="0">
                <a:latin typeface="Calibri" panose="020F0502020204030204" pitchFamily="34" charset="0"/>
                <a:ea typeface="Calibri" panose="020F0502020204030204" pitchFamily="34" charset="0"/>
                <a:cs typeface="Calibri" panose="020F0502020204030204" pitchFamily="34" charset="0"/>
              </a:rPr>
              <a:t>C</a:t>
            </a:r>
            <a:r>
              <a:rPr lang="en-US" sz="1200" dirty="0">
                <a:effectLst/>
                <a:latin typeface="Calibri" panose="020F0502020204030204" pitchFamily="34" charset="0"/>
                <a:ea typeface="Calibri" panose="020F0502020204030204" pitchFamily="34" charset="0"/>
                <a:cs typeface="Calibri" panose="020F0502020204030204" pitchFamily="34" charset="0"/>
              </a:rPr>
              <a:t>oastal improvement projects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latin typeface="Calibri" panose="020F0502020204030204" pitchFamily="34" charset="0"/>
              <a:ea typeface="Calibri" panose="020F0502020204030204" pitchFamily="34" charset="0"/>
              <a:cs typeface="Calibri" panose="020F0502020204030204" pitchFamily="34" charset="0"/>
            </a:endParaRPr>
          </a:p>
          <a:p>
            <a:r>
              <a:rPr lang="en-US" dirty="0">
                <a:effectLst/>
                <a:latin typeface="Calibri" panose="020F0502020204030204" pitchFamily="34" charset="0"/>
                <a:ea typeface="Calibri" panose="020F0502020204030204" pitchFamily="34" charset="0"/>
                <a:cs typeface="Calibri" panose="020F0502020204030204" pitchFamily="34" charset="0"/>
              </a:rPr>
              <a:t>Examples include installation, operation, and maintenance of public parking, benches, bike racks, etc. at locations such as Beach Island and </a:t>
            </a:r>
            <a:r>
              <a:rPr lang="en-US" dirty="0" err="1">
                <a:effectLst/>
                <a:latin typeface="Calibri" panose="020F0502020204030204" pitchFamily="34" charset="0"/>
                <a:ea typeface="Calibri" panose="020F0502020204030204" pitchFamily="34" charset="0"/>
                <a:cs typeface="Calibri" panose="020F0502020204030204" pitchFamily="34" charset="0"/>
              </a:rPr>
              <a:t>Rockview</a:t>
            </a:r>
            <a:r>
              <a:rPr lang="en-US" dirty="0">
                <a:effectLst/>
                <a:latin typeface="Calibri" panose="020F0502020204030204" pitchFamily="34" charset="0"/>
                <a:ea typeface="Calibri" panose="020F0502020204030204" pitchFamily="34" charset="0"/>
                <a:cs typeface="Calibri" panose="020F0502020204030204" pitchFamily="34" charset="0"/>
              </a:rPr>
              <a:t> County Park. </a:t>
            </a:r>
          </a:p>
          <a:p>
            <a:endParaRPr lang="en-US" dirty="0">
              <a:effectLst/>
              <a:latin typeface="Calibri" panose="020F0502020204030204" pitchFamily="34" charset="0"/>
              <a:ea typeface="Calibri" panose="020F0502020204030204" pitchFamily="34" charset="0"/>
              <a:cs typeface="Calibri" panose="020F0502020204030204" pitchFamily="34" charset="0"/>
            </a:endParaRPr>
          </a:p>
          <a:p>
            <a:r>
              <a:rPr lang="en-US" dirty="0">
                <a:effectLst/>
                <a:latin typeface="Calibri" panose="020F0502020204030204" pitchFamily="34" charset="0"/>
                <a:ea typeface="Calibri" panose="020F0502020204030204" pitchFamily="34" charset="0"/>
                <a:cs typeface="Calibri" panose="020F0502020204030204" pitchFamily="34" charset="0"/>
              </a:rPr>
              <a:t>In addition to fees raised from Coastal Encroachment Permit application review and collection of annual fees, the state Coastal Commission is willing to direct fees and fines from their enforcement program to County Parks to be used for coastal improvement projects.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p>
          <a:p>
            <a:endParaRPr lang="en-US" dirty="0"/>
          </a:p>
        </p:txBody>
      </p:sp>
      <p:sp>
        <p:nvSpPr>
          <p:cNvPr id="4" name="Slide Number Placeholder 3"/>
          <p:cNvSpPr>
            <a:spLocks noGrp="1"/>
          </p:cNvSpPr>
          <p:nvPr>
            <p:ph type="sldNum" sz="quarter" idx="5"/>
          </p:nvPr>
        </p:nvSpPr>
        <p:spPr/>
        <p:txBody>
          <a:bodyPr/>
          <a:lstStyle/>
          <a:p>
            <a:fld id="{BF82FAB7-34D8-4DE6-B460-CDF321318C01}" type="slidenum">
              <a:rPr lang="en-US" smtClean="0"/>
              <a:t>11</a:t>
            </a:fld>
            <a:endParaRPr lang="en-US"/>
          </a:p>
        </p:txBody>
      </p:sp>
    </p:spTree>
    <p:extLst>
      <p:ext uri="{BB962C8B-B14F-4D97-AF65-F5344CB8AC3E}">
        <p14:creationId xmlns:p14="http://schemas.microsoft.com/office/powerpoint/2010/main" val="3933524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rPr>
              <a:t>Approach review of all possible encroachments consistently and fairly to avoid arbitrary and capricious decisions. Staff accomplishes this by requiring a complete application (including proposed site plans showing private and public property boundaries) submitted by the property owner prior to forming a determination. </a:t>
            </a:r>
          </a:p>
          <a:p>
            <a:endParaRPr lang="en-US"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Provide clear communication with applicants, particularly explaining what a Coastal Encroachment Permit covers and what it does not as well as explaining when additional permits, like a Coastal Development Permit (CDP) or building permit, may be required. </a:t>
            </a: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BF82FAB7-34D8-4DE6-B460-CDF321318C01}" type="slidenum">
              <a:rPr lang="en-US" smtClean="0"/>
              <a:t>2</a:t>
            </a:fld>
            <a:endParaRPr lang="en-US"/>
          </a:p>
        </p:txBody>
      </p:sp>
    </p:spTree>
    <p:extLst>
      <p:ext uri="{BB962C8B-B14F-4D97-AF65-F5344CB8AC3E}">
        <p14:creationId xmlns:p14="http://schemas.microsoft.com/office/powerpoint/2010/main" val="1583726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rPr>
              <a:t>Approach review of all possible encroachments consistently and fairly to avoid arbitrary and capricious decisions. Staff accomplishes this by requiring a complete application (including proposed site plans showing private and public property boundaries) submitted by the property owner prior to forming a determination. </a:t>
            </a:r>
          </a:p>
          <a:p>
            <a:endParaRPr lang="en-US"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Provide clear communication with applicants, particularly explaining what a Coastal Encroachment Permit covers and what it does not as well as explaining when additional permits, like a Coastal Development Permit (CDP) or building permit, may be required. </a:t>
            </a: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BF82FAB7-34D8-4DE6-B460-CDF321318C01}" type="slidenum">
              <a:rPr lang="en-US" smtClean="0"/>
              <a:t>3</a:t>
            </a:fld>
            <a:endParaRPr lang="en-US"/>
          </a:p>
        </p:txBody>
      </p:sp>
    </p:spTree>
    <p:extLst>
      <p:ext uri="{BB962C8B-B14F-4D97-AF65-F5344CB8AC3E}">
        <p14:creationId xmlns:p14="http://schemas.microsoft.com/office/powerpoint/2010/main" val="135323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baseline="0" dirty="0">
                <a:latin typeface="Calibri" panose="020F0502020204030204" pitchFamily="34" charset="0"/>
                <a:ea typeface="Calibri" panose="020F0502020204030204" pitchFamily="34" charset="0"/>
                <a:cs typeface="Calibri" panose="020F0502020204030204" pitchFamily="34" charset="0"/>
              </a:rPr>
              <a:t>As part of forming an application determination, County Parks d</a:t>
            </a:r>
            <a:r>
              <a:rPr lang="en-US" strike="noStrike" baseline="0" dirty="0">
                <a:effectLst/>
                <a:latin typeface="Calibri" panose="020F0502020204030204" pitchFamily="34" charset="0"/>
                <a:ea typeface="Calibri" panose="020F0502020204030204" pitchFamily="34" charset="0"/>
                <a:cs typeface="Calibri" panose="020F0502020204030204" pitchFamily="34" charset="0"/>
              </a:rPr>
              <a:t>iscusses alternatives </a:t>
            </a:r>
            <a:r>
              <a:rPr lang="en-US" strike="noStrike" baseline="0" dirty="0">
                <a:latin typeface="Calibri" panose="020F0502020204030204" pitchFamily="34" charset="0"/>
                <a:ea typeface="Calibri" panose="020F0502020204030204" pitchFamily="34" charset="0"/>
                <a:cs typeface="Calibri" panose="020F0502020204030204" pitchFamily="34" charset="0"/>
              </a:rPr>
              <a:t>with the partner agencies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Example: </a:t>
            </a:r>
            <a:r>
              <a:rPr lang="en-US" sz="1200" dirty="0" err="1">
                <a:effectLst/>
                <a:latin typeface="Calibri" panose="020F0502020204030204" pitchFamily="34" charset="0"/>
                <a:ea typeface="Calibri" panose="020F0502020204030204" pitchFamily="34" charset="0"/>
                <a:cs typeface="Calibri" panose="020F0502020204030204" pitchFamily="34" charset="0"/>
              </a:rPr>
              <a:t>Johans</a:t>
            </a:r>
            <a:r>
              <a:rPr lang="en-US" sz="1200" dirty="0">
                <a:effectLst/>
                <a:latin typeface="Calibri" panose="020F0502020204030204" pitchFamily="34" charset="0"/>
                <a:ea typeface="Calibri" panose="020F0502020204030204" pitchFamily="34" charset="0"/>
                <a:cs typeface="Calibri" panose="020F0502020204030204" pitchFamily="34" charset="0"/>
              </a:rPr>
              <a:t> Beach Drive encroachments include private parking signs, landscaping, and fencing in the public right-of-way</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F82FAB7-34D8-4DE6-B460-CDF321318C01}" type="slidenum">
              <a:rPr lang="en-US" smtClean="0"/>
              <a:t>4</a:t>
            </a:fld>
            <a:endParaRPr lang="en-US"/>
          </a:p>
        </p:txBody>
      </p:sp>
    </p:spTree>
    <p:extLst>
      <p:ext uri="{BB962C8B-B14F-4D97-AF65-F5344CB8AC3E}">
        <p14:creationId xmlns:p14="http://schemas.microsoft.com/office/powerpoint/2010/main" val="4041432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baseline="0" dirty="0">
                <a:latin typeface="Calibri" panose="020F0502020204030204" pitchFamily="34" charset="0"/>
                <a:ea typeface="Calibri" panose="020F0502020204030204" pitchFamily="34" charset="0"/>
                <a:cs typeface="Calibri" panose="020F0502020204030204" pitchFamily="34" charset="0"/>
              </a:rPr>
              <a:t>As part of forming an application determination, County Parks d</a:t>
            </a:r>
            <a:r>
              <a:rPr lang="en-US" strike="noStrike" baseline="0" dirty="0">
                <a:effectLst/>
                <a:latin typeface="Calibri" panose="020F0502020204030204" pitchFamily="34" charset="0"/>
                <a:ea typeface="Calibri" panose="020F0502020204030204" pitchFamily="34" charset="0"/>
                <a:cs typeface="Calibri" panose="020F0502020204030204" pitchFamily="34" charset="0"/>
              </a:rPr>
              <a:t>iscusses alternatives </a:t>
            </a:r>
            <a:r>
              <a:rPr lang="en-US" strike="noStrike" baseline="0" dirty="0">
                <a:latin typeface="Calibri" panose="020F0502020204030204" pitchFamily="34" charset="0"/>
                <a:ea typeface="Calibri" panose="020F0502020204030204" pitchFamily="34" charset="0"/>
                <a:cs typeface="Calibri" panose="020F0502020204030204" pitchFamily="34" charset="0"/>
              </a:rPr>
              <a:t>with the partner agencies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Example: </a:t>
            </a:r>
            <a:r>
              <a:rPr lang="en-US" sz="1200" dirty="0" err="1">
                <a:effectLst/>
                <a:latin typeface="Calibri" panose="020F0502020204030204" pitchFamily="34" charset="0"/>
                <a:ea typeface="Calibri" panose="020F0502020204030204" pitchFamily="34" charset="0"/>
                <a:cs typeface="Calibri" panose="020F0502020204030204" pitchFamily="34" charset="0"/>
              </a:rPr>
              <a:t>Johans</a:t>
            </a:r>
            <a:r>
              <a:rPr lang="en-US" sz="1200" dirty="0">
                <a:effectLst/>
                <a:latin typeface="Calibri" panose="020F0502020204030204" pitchFamily="34" charset="0"/>
                <a:ea typeface="Calibri" panose="020F0502020204030204" pitchFamily="34" charset="0"/>
                <a:cs typeface="Calibri" panose="020F0502020204030204" pitchFamily="34" charset="0"/>
              </a:rPr>
              <a:t> Beach Drive encroachments include private parking signs, landscaping, and fencing in the public right-of-way</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F82FAB7-34D8-4DE6-B460-CDF321318C01}" type="slidenum">
              <a:rPr lang="en-US" smtClean="0"/>
              <a:t>5</a:t>
            </a:fld>
            <a:endParaRPr lang="en-US"/>
          </a:p>
        </p:txBody>
      </p:sp>
    </p:spTree>
    <p:extLst>
      <p:ext uri="{BB962C8B-B14F-4D97-AF65-F5344CB8AC3E}">
        <p14:creationId xmlns:p14="http://schemas.microsoft.com/office/powerpoint/2010/main" val="1720098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baseline="0" dirty="0">
                <a:latin typeface="Calibri" panose="020F0502020204030204" pitchFamily="34" charset="0"/>
                <a:ea typeface="Calibri" panose="020F0502020204030204" pitchFamily="34" charset="0"/>
                <a:cs typeface="Calibri" panose="020F0502020204030204" pitchFamily="34" charset="0"/>
              </a:rPr>
              <a:t>As part of forming an application determination, County Parks d</a:t>
            </a:r>
            <a:r>
              <a:rPr lang="en-US" strike="noStrike" baseline="0" dirty="0">
                <a:effectLst/>
                <a:latin typeface="Calibri" panose="020F0502020204030204" pitchFamily="34" charset="0"/>
                <a:ea typeface="Calibri" panose="020F0502020204030204" pitchFamily="34" charset="0"/>
                <a:cs typeface="Calibri" panose="020F0502020204030204" pitchFamily="34" charset="0"/>
              </a:rPr>
              <a:t>iscusses alternatives </a:t>
            </a:r>
            <a:r>
              <a:rPr lang="en-US" strike="noStrike" baseline="0" dirty="0">
                <a:latin typeface="Calibri" panose="020F0502020204030204" pitchFamily="34" charset="0"/>
                <a:ea typeface="Calibri" panose="020F0502020204030204" pitchFamily="34" charset="0"/>
                <a:cs typeface="Calibri" panose="020F0502020204030204" pitchFamily="34" charset="0"/>
              </a:rPr>
              <a:t>with the partner agencies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Example: </a:t>
            </a:r>
            <a:r>
              <a:rPr lang="en-US" sz="1200" dirty="0" err="1">
                <a:effectLst/>
                <a:latin typeface="Calibri" panose="020F0502020204030204" pitchFamily="34" charset="0"/>
                <a:ea typeface="Calibri" panose="020F0502020204030204" pitchFamily="34" charset="0"/>
                <a:cs typeface="Calibri" panose="020F0502020204030204" pitchFamily="34" charset="0"/>
              </a:rPr>
              <a:t>Johans</a:t>
            </a:r>
            <a:r>
              <a:rPr lang="en-US" sz="1200" dirty="0">
                <a:effectLst/>
                <a:latin typeface="Calibri" panose="020F0502020204030204" pitchFamily="34" charset="0"/>
                <a:ea typeface="Calibri" panose="020F0502020204030204" pitchFamily="34" charset="0"/>
                <a:cs typeface="Calibri" panose="020F0502020204030204" pitchFamily="34" charset="0"/>
              </a:rPr>
              <a:t> Beach Drive encroachments include private parking signs, landscaping, and fencing in the public right-of-way</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F82FAB7-34D8-4DE6-B460-CDF321318C01}" type="slidenum">
              <a:rPr lang="en-US" smtClean="0"/>
              <a:t>6</a:t>
            </a:fld>
            <a:endParaRPr lang="en-US"/>
          </a:p>
        </p:txBody>
      </p:sp>
    </p:spTree>
    <p:extLst>
      <p:ext uri="{BB962C8B-B14F-4D97-AF65-F5344CB8AC3E}">
        <p14:creationId xmlns:p14="http://schemas.microsoft.com/office/powerpoint/2010/main" val="3312848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A: County Parks could receive approximately $125,000 annually if all existing encroachments were permitted. Fees could be used to improve the Sunny Cove access with benches, bike racks, stairs, etc.</a:t>
            </a:r>
          </a:p>
          <a:p>
            <a:endParaRPr lang="en-US" dirty="0"/>
          </a:p>
        </p:txBody>
      </p:sp>
      <p:sp>
        <p:nvSpPr>
          <p:cNvPr id="4" name="Slide Number Placeholder 3"/>
          <p:cNvSpPr>
            <a:spLocks noGrp="1"/>
          </p:cNvSpPr>
          <p:nvPr>
            <p:ph type="sldNum" sz="quarter" idx="5"/>
          </p:nvPr>
        </p:nvSpPr>
        <p:spPr/>
        <p:txBody>
          <a:bodyPr/>
          <a:lstStyle/>
          <a:p>
            <a:fld id="{BF82FAB7-34D8-4DE6-B460-CDF321318C01}" type="slidenum">
              <a:rPr lang="en-US" smtClean="0"/>
              <a:t>7</a:t>
            </a:fld>
            <a:endParaRPr lang="en-US"/>
          </a:p>
        </p:txBody>
      </p:sp>
    </p:spTree>
    <p:extLst>
      <p:ext uri="{BB962C8B-B14F-4D97-AF65-F5344CB8AC3E}">
        <p14:creationId xmlns:p14="http://schemas.microsoft.com/office/powerpoint/2010/main" val="1802154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A: County Parks could receive approximately $125,000 annually if all existing encroachments were permitted. Fees could be used to improve the Sunny Cove access with benches, bike racks, stairs, etc.</a:t>
            </a:r>
          </a:p>
          <a:p>
            <a:endParaRPr lang="en-US" dirty="0"/>
          </a:p>
        </p:txBody>
      </p:sp>
      <p:sp>
        <p:nvSpPr>
          <p:cNvPr id="4" name="Slide Number Placeholder 3"/>
          <p:cNvSpPr>
            <a:spLocks noGrp="1"/>
          </p:cNvSpPr>
          <p:nvPr>
            <p:ph type="sldNum" sz="quarter" idx="5"/>
          </p:nvPr>
        </p:nvSpPr>
        <p:spPr/>
        <p:txBody>
          <a:bodyPr/>
          <a:lstStyle/>
          <a:p>
            <a:fld id="{BF82FAB7-34D8-4DE6-B460-CDF321318C01}" type="slidenum">
              <a:rPr lang="en-US" smtClean="0"/>
              <a:t>8</a:t>
            </a:fld>
            <a:endParaRPr lang="en-US"/>
          </a:p>
        </p:txBody>
      </p:sp>
    </p:spTree>
    <p:extLst>
      <p:ext uri="{BB962C8B-B14F-4D97-AF65-F5344CB8AC3E}">
        <p14:creationId xmlns:p14="http://schemas.microsoft.com/office/powerpoint/2010/main" val="2438086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A: County Parks could receive approximately $125,000 annually if all existing encroachments were permitted. Fees could be used to improve the Sunny Cove access with benches, bike racks, stairs, etc.</a:t>
            </a:r>
          </a:p>
          <a:p>
            <a:endParaRPr lang="en-US" dirty="0"/>
          </a:p>
        </p:txBody>
      </p:sp>
      <p:sp>
        <p:nvSpPr>
          <p:cNvPr id="4" name="Slide Number Placeholder 3"/>
          <p:cNvSpPr>
            <a:spLocks noGrp="1"/>
          </p:cNvSpPr>
          <p:nvPr>
            <p:ph type="sldNum" sz="quarter" idx="5"/>
          </p:nvPr>
        </p:nvSpPr>
        <p:spPr/>
        <p:txBody>
          <a:bodyPr/>
          <a:lstStyle/>
          <a:p>
            <a:fld id="{BF82FAB7-34D8-4DE6-B460-CDF321318C01}" type="slidenum">
              <a:rPr lang="en-US" smtClean="0"/>
              <a:t>9</a:t>
            </a:fld>
            <a:endParaRPr lang="en-US"/>
          </a:p>
        </p:txBody>
      </p:sp>
    </p:spTree>
    <p:extLst>
      <p:ext uri="{BB962C8B-B14F-4D97-AF65-F5344CB8AC3E}">
        <p14:creationId xmlns:p14="http://schemas.microsoft.com/office/powerpoint/2010/main" val="141836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8/10/2021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8/10/2021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8/10/2021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8/10/2021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8/10/2021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8/10/2021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8/10/2021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8/10/2021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8/10/2021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8/10/2021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8/10/2021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8/10/2021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ccounty04.co.santa-cruz.ca.us/UFS/ufsview.aspx"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Encroachment@scparks.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EB472E-7CA6-4C2D-81E9-CD39A44F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E0A0486-F672-4FEF-A0A9-E6C3B7E3A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289875" cy="5334001"/>
          </a:xfrm>
          <a:prstGeom prst="rect">
            <a:avLst/>
          </a:prstGeom>
          <a:solidFill>
            <a:srgbClr val="C8C8C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689BC21-5566-4B70-91EA-44B4299CB3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11870" y="761999"/>
            <a:ext cx="8790301" cy="3810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23A1B-D9BC-41EA-949E-3D1A44B506B6}"/>
              </a:ext>
            </a:extLst>
          </p:cNvPr>
          <p:cNvSpPr>
            <a:spLocks noGrp="1"/>
          </p:cNvSpPr>
          <p:nvPr>
            <p:ph type="ctrTitle"/>
          </p:nvPr>
        </p:nvSpPr>
        <p:spPr>
          <a:xfrm>
            <a:off x="3411870" y="762000"/>
            <a:ext cx="8780130" cy="3810000"/>
          </a:xfrm>
          <a:solidFill>
            <a:schemeClr val="accent1">
              <a:lumMod val="75000"/>
            </a:schemeClr>
          </a:solidFill>
        </p:spPr>
        <p:txBody>
          <a:bodyPr anchor="ctr" anchorCtr="0">
            <a:normAutofit/>
          </a:bodyPr>
          <a:lstStyle/>
          <a:p>
            <a:r>
              <a:rPr lang="en-US" sz="5800" dirty="0"/>
              <a:t>Coastal Encroachment Program</a:t>
            </a:r>
          </a:p>
        </p:txBody>
      </p:sp>
      <p:sp>
        <p:nvSpPr>
          <p:cNvPr id="14" name="Rectangle 13">
            <a:extLst>
              <a:ext uri="{FF2B5EF4-FFF2-40B4-BE49-F238E27FC236}">
                <a16:creationId xmlns:a16="http://schemas.microsoft.com/office/drawing/2014/main" id="{7F1FCE6A-97BC-41EB-809A-50936E0F9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0889" y="4684418"/>
            <a:ext cx="8801282" cy="1411582"/>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0C75D502-AA3F-4133-9017-BEEE14936261}"/>
              </a:ext>
            </a:extLst>
          </p:cNvPr>
          <p:cNvSpPr>
            <a:spLocks noGrp="1"/>
          </p:cNvSpPr>
          <p:nvPr>
            <p:ph type="subTitle" idx="1"/>
          </p:nvPr>
        </p:nvSpPr>
        <p:spPr>
          <a:xfrm>
            <a:off x="3722622" y="5006151"/>
            <a:ext cx="7187529" cy="768116"/>
          </a:xfrm>
        </p:spPr>
        <p:txBody>
          <a:bodyPr anchor="t">
            <a:normAutofit/>
          </a:bodyPr>
          <a:lstStyle/>
          <a:p>
            <a:r>
              <a:rPr lang="en-US" sz="2400">
                <a:solidFill>
                  <a:schemeClr val="accent1"/>
                </a:solidFill>
              </a:rPr>
              <a:t>Santa Cruz County Parks Department</a:t>
            </a:r>
          </a:p>
        </p:txBody>
      </p:sp>
      <p:pic>
        <p:nvPicPr>
          <p:cNvPr id="5" name="Picture 4">
            <a:extLst>
              <a:ext uri="{FF2B5EF4-FFF2-40B4-BE49-F238E27FC236}">
                <a16:creationId xmlns:a16="http://schemas.microsoft.com/office/drawing/2014/main" id="{12F42B0B-42A5-4226-8C9E-66581F0F9584}"/>
              </a:ext>
            </a:extLst>
          </p:cNvPr>
          <p:cNvPicPr>
            <a:picLocks noChangeAspect="1"/>
          </p:cNvPicPr>
          <p:nvPr/>
        </p:nvPicPr>
        <p:blipFill rotWithShape="1">
          <a:blip r:embed="rId3"/>
          <a:srcRect r="23884" b="2941"/>
          <a:stretch/>
        </p:blipFill>
        <p:spPr>
          <a:xfrm>
            <a:off x="157524" y="900111"/>
            <a:ext cx="2974826" cy="5057775"/>
          </a:xfrm>
          <a:prstGeom prst="rect">
            <a:avLst/>
          </a:prstGeom>
        </p:spPr>
      </p:pic>
    </p:spTree>
    <p:extLst>
      <p:ext uri="{BB962C8B-B14F-4D97-AF65-F5344CB8AC3E}">
        <p14:creationId xmlns:p14="http://schemas.microsoft.com/office/powerpoint/2010/main" val="2483723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E156B-47D5-43B6-8EEB-6E0B8142733B}"/>
              </a:ext>
            </a:extLst>
          </p:cNvPr>
          <p:cNvSpPr>
            <a:spLocks noGrp="1"/>
          </p:cNvSpPr>
          <p:nvPr>
            <p:ph type="title"/>
          </p:nvPr>
        </p:nvSpPr>
        <p:spPr>
          <a:xfrm>
            <a:off x="0" y="723900"/>
            <a:ext cx="3441700" cy="5372099"/>
          </a:xfrm>
          <a:solidFill>
            <a:schemeClr val="accent1">
              <a:lumMod val="75000"/>
            </a:schemeClr>
          </a:solidFill>
        </p:spPr>
        <p:txBody>
          <a:bodyPr anchor="ctr" anchorCtr="1"/>
          <a:lstStyle/>
          <a:p>
            <a:r>
              <a:rPr lang="en-US" dirty="0"/>
              <a:t> </a:t>
            </a:r>
            <a:br>
              <a:rPr lang="en-US" dirty="0"/>
            </a:br>
            <a:r>
              <a:rPr lang="en-US" dirty="0"/>
              <a:t>Revenue &amp; Improvement Projects</a:t>
            </a:r>
          </a:p>
        </p:txBody>
      </p:sp>
      <p:sp>
        <p:nvSpPr>
          <p:cNvPr id="3" name="Content Placeholder 2">
            <a:extLst>
              <a:ext uri="{FF2B5EF4-FFF2-40B4-BE49-F238E27FC236}">
                <a16:creationId xmlns:a16="http://schemas.microsoft.com/office/drawing/2014/main" id="{3B270887-900D-44D9-BF8F-DFC21F4984C8}"/>
              </a:ext>
            </a:extLst>
          </p:cNvPr>
          <p:cNvSpPr>
            <a:spLocks noGrp="1"/>
          </p:cNvSpPr>
          <p:nvPr>
            <p:ph idx="1"/>
          </p:nvPr>
        </p:nvSpPr>
        <p:spPr>
          <a:xfrm>
            <a:off x="3833812" y="843860"/>
            <a:ext cx="7315200" cy="5161135"/>
          </a:xfrm>
          <a:solidFill>
            <a:schemeClr val="accent1">
              <a:lumMod val="20000"/>
              <a:lumOff val="80000"/>
            </a:schemeClr>
          </a:solidFill>
        </p:spPr>
        <p:txBody>
          <a:bodyPr anchor="t">
            <a:noAutofit/>
          </a:bodyPr>
          <a:lstStyle/>
          <a:p>
            <a:pPr marL="0" indent="0" algn="l" fontAlgn="base">
              <a:buNone/>
            </a:pPr>
            <a:endParaRPr lang="en-US" dirty="0">
              <a:effectLst/>
              <a:latin typeface="Calibri" panose="020F0502020204030204" pitchFamily="34" charset="0"/>
              <a:ea typeface="Calibri" panose="020F0502020204030204" pitchFamily="34" charset="0"/>
              <a:cs typeface="Calibri" panose="020F0502020204030204" pitchFamily="34" charset="0"/>
            </a:endParaRPr>
          </a:p>
          <a:p>
            <a:pPr fontAlgn="base"/>
            <a:r>
              <a:rPr lang="en-US" dirty="0">
                <a:effectLst/>
                <a:latin typeface="Calibri" panose="020F0502020204030204" pitchFamily="34" charset="0"/>
                <a:ea typeface="Calibri" panose="020F0502020204030204" pitchFamily="34" charset="0"/>
                <a:cs typeface="Calibri" panose="020F0502020204030204" pitchFamily="34" charset="0"/>
              </a:rPr>
              <a:t>Revenue generated by permits is used to maintain and improve coastal access.</a:t>
            </a:r>
          </a:p>
          <a:p>
            <a:pPr fontAlgn="base"/>
            <a:r>
              <a:rPr lang="en-US" dirty="0">
                <a:effectLst/>
                <a:latin typeface="Calibri" panose="020F0502020204030204" pitchFamily="34" charset="0"/>
                <a:ea typeface="Calibri" panose="020F0502020204030204" pitchFamily="34" charset="0"/>
                <a:cs typeface="Calibri" panose="020F0502020204030204" pitchFamily="34" charset="0"/>
              </a:rPr>
              <a:t>Accounts have been set up for coastal access improvements within three zones (North, Mid, and South), which match coastal supervisorial districts, guaranteeing the money is spent in the same area where fees are assessed.</a:t>
            </a:r>
          </a:p>
          <a:p>
            <a:pPr algn="l" fontAlgn="base"/>
            <a:endParaRPr lang="en-US" i="0" dirty="0">
              <a:solidFill>
                <a:srgbClr val="000000"/>
              </a:solidFill>
              <a:latin typeface="Calibri" panose="020F0502020204030204" pitchFamily="34" charset="0"/>
              <a:cs typeface="Calibri" panose="020F0502020204030204" pitchFamily="34" charset="0"/>
            </a:endParaRPr>
          </a:p>
        </p:txBody>
      </p:sp>
      <p:pic>
        <p:nvPicPr>
          <p:cNvPr id="5" name="Picture 4" descr="A picture containing sky, rock, outdoor, snow&#10;&#10;Description automatically generated">
            <a:extLst>
              <a:ext uri="{FF2B5EF4-FFF2-40B4-BE49-F238E27FC236}">
                <a16:creationId xmlns:a16="http://schemas.microsoft.com/office/drawing/2014/main" id="{FB374A27-9199-453D-9A00-A693E101607E}"/>
              </a:ext>
            </a:extLst>
          </p:cNvPr>
          <p:cNvPicPr>
            <a:picLocks noChangeAspect="1"/>
          </p:cNvPicPr>
          <p:nvPr/>
        </p:nvPicPr>
        <p:blipFill>
          <a:blip r:embed="rId3"/>
          <a:stretch>
            <a:fillRect/>
          </a:stretch>
        </p:blipFill>
        <p:spPr>
          <a:xfrm>
            <a:off x="4377407" y="3804440"/>
            <a:ext cx="4814217" cy="2093834"/>
          </a:xfrm>
          <a:prstGeom prst="rect">
            <a:avLst/>
          </a:prstGeom>
        </p:spPr>
      </p:pic>
      <p:sp>
        <p:nvSpPr>
          <p:cNvPr id="11" name="TextBox 10">
            <a:extLst>
              <a:ext uri="{FF2B5EF4-FFF2-40B4-BE49-F238E27FC236}">
                <a16:creationId xmlns:a16="http://schemas.microsoft.com/office/drawing/2014/main" id="{BACCD017-A99C-4B64-A000-74CE88056D93}"/>
              </a:ext>
            </a:extLst>
          </p:cNvPr>
          <p:cNvSpPr txBox="1"/>
          <p:nvPr/>
        </p:nvSpPr>
        <p:spPr>
          <a:xfrm>
            <a:off x="6367749" y="5571131"/>
            <a:ext cx="2823875" cy="307777"/>
          </a:xfrm>
          <a:prstGeom prst="rect">
            <a:avLst/>
          </a:prstGeom>
          <a:solidFill>
            <a:schemeClr val="bg1">
              <a:lumMod val="65000"/>
              <a:alpha val="75000"/>
            </a:schemeClr>
          </a:solidFill>
        </p:spPr>
        <p:txBody>
          <a:bodyPr wrap="square" rtlCol="0">
            <a:spAutoFit/>
          </a:bodyPr>
          <a:lstStyle/>
          <a:p>
            <a:pPr algn="ctr"/>
            <a:r>
              <a:rPr lang="en-US" sz="1400" dirty="0">
                <a:solidFill>
                  <a:schemeClr val="bg1"/>
                </a:solidFill>
              </a:rPr>
              <a:t>26</a:t>
            </a:r>
            <a:r>
              <a:rPr lang="en-US" sz="1400" baseline="30000" dirty="0">
                <a:solidFill>
                  <a:schemeClr val="bg1"/>
                </a:solidFill>
              </a:rPr>
              <a:t>th</a:t>
            </a:r>
            <a:r>
              <a:rPr lang="en-US" sz="1400" dirty="0">
                <a:solidFill>
                  <a:schemeClr val="bg1"/>
                </a:solidFill>
              </a:rPr>
              <a:t> Ave Stairs</a:t>
            </a:r>
          </a:p>
        </p:txBody>
      </p:sp>
      <p:pic>
        <p:nvPicPr>
          <p:cNvPr id="4" name="Picture 3">
            <a:extLst>
              <a:ext uri="{FF2B5EF4-FFF2-40B4-BE49-F238E27FC236}">
                <a16:creationId xmlns:a16="http://schemas.microsoft.com/office/drawing/2014/main" id="{3C8F86E0-A6D0-4E18-A756-F35529212E57}"/>
              </a:ext>
            </a:extLst>
          </p:cNvPr>
          <p:cNvPicPr>
            <a:picLocks noChangeAspect="1"/>
          </p:cNvPicPr>
          <p:nvPr/>
        </p:nvPicPr>
        <p:blipFill rotWithShape="1">
          <a:blip r:embed="rId4"/>
          <a:srcRect r="7826"/>
          <a:stretch/>
        </p:blipFill>
        <p:spPr>
          <a:xfrm>
            <a:off x="3992736" y="3804440"/>
            <a:ext cx="2573317" cy="2093834"/>
          </a:xfrm>
          <a:prstGeom prst="rect">
            <a:avLst/>
          </a:prstGeom>
        </p:spPr>
      </p:pic>
      <p:sp>
        <p:nvSpPr>
          <p:cNvPr id="8" name="TextBox 7">
            <a:extLst>
              <a:ext uri="{FF2B5EF4-FFF2-40B4-BE49-F238E27FC236}">
                <a16:creationId xmlns:a16="http://schemas.microsoft.com/office/drawing/2014/main" id="{BBB3D0D0-CF4A-46AD-825A-1C60A52CDA24}"/>
              </a:ext>
            </a:extLst>
          </p:cNvPr>
          <p:cNvSpPr txBox="1"/>
          <p:nvPr/>
        </p:nvSpPr>
        <p:spPr>
          <a:xfrm>
            <a:off x="4008203" y="5571131"/>
            <a:ext cx="2557850" cy="307777"/>
          </a:xfrm>
          <a:prstGeom prst="rect">
            <a:avLst/>
          </a:prstGeom>
          <a:solidFill>
            <a:schemeClr val="tx2">
              <a:lumMod val="40000"/>
              <a:lumOff val="60000"/>
              <a:alpha val="72000"/>
            </a:schemeClr>
          </a:solidFill>
        </p:spPr>
        <p:txBody>
          <a:bodyPr wrap="square" rtlCol="0">
            <a:spAutoFit/>
          </a:bodyPr>
          <a:lstStyle/>
          <a:p>
            <a:pPr algn="ctr"/>
            <a:r>
              <a:rPr lang="en-US" sz="1400" dirty="0">
                <a:solidFill>
                  <a:schemeClr val="bg1"/>
                </a:solidFill>
              </a:rPr>
              <a:t>Greyhound Rock</a:t>
            </a:r>
            <a:endParaRPr lang="en-US" dirty="0">
              <a:solidFill>
                <a:schemeClr val="bg1"/>
              </a:solidFill>
            </a:endParaRPr>
          </a:p>
        </p:txBody>
      </p:sp>
      <p:pic>
        <p:nvPicPr>
          <p:cNvPr id="13" name="Picture 12">
            <a:extLst>
              <a:ext uri="{FF2B5EF4-FFF2-40B4-BE49-F238E27FC236}">
                <a16:creationId xmlns:a16="http://schemas.microsoft.com/office/drawing/2014/main" id="{370EEE34-D4BE-4A41-B073-2E425EC9E4CF}"/>
              </a:ext>
            </a:extLst>
          </p:cNvPr>
          <p:cNvPicPr>
            <a:picLocks noChangeAspect="1"/>
          </p:cNvPicPr>
          <p:nvPr/>
        </p:nvPicPr>
        <p:blipFill>
          <a:blip r:embed="rId5"/>
          <a:stretch>
            <a:fillRect/>
          </a:stretch>
        </p:blipFill>
        <p:spPr>
          <a:xfrm>
            <a:off x="8988690" y="3804440"/>
            <a:ext cx="2152650" cy="2093834"/>
          </a:xfrm>
          <a:prstGeom prst="rect">
            <a:avLst/>
          </a:prstGeom>
        </p:spPr>
      </p:pic>
      <p:sp>
        <p:nvSpPr>
          <p:cNvPr id="15" name="TextBox 14">
            <a:extLst>
              <a:ext uri="{FF2B5EF4-FFF2-40B4-BE49-F238E27FC236}">
                <a16:creationId xmlns:a16="http://schemas.microsoft.com/office/drawing/2014/main" id="{6D34F26F-076F-4EB5-9CC4-BCFBBF82E46A}"/>
              </a:ext>
            </a:extLst>
          </p:cNvPr>
          <p:cNvSpPr txBox="1"/>
          <p:nvPr/>
        </p:nvSpPr>
        <p:spPr>
          <a:xfrm flipH="1">
            <a:off x="9007713" y="5571131"/>
            <a:ext cx="2114603" cy="307777"/>
          </a:xfrm>
          <a:prstGeom prst="rect">
            <a:avLst/>
          </a:prstGeom>
          <a:solidFill>
            <a:schemeClr val="accent6">
              <a:lumMod val="60000"/>
              <a:lumOff val="40000"/>
              <a:alpha val="75000"/>
            </a:schemeClr>
          </a:solidFill>
          <a:ln>
            <a:noFill/>
          </a:ln>
        </p:spPr>
        <p:txBody>
          <a:bodyPr wrap="square" rtlCol="0">
            <a:spAutoFit/>
          </a:bodyPr>
          <a:lstStyle/>
          <a:p>
            <a:pPr algn="ctr"/>
            <a:r>
              <a:rPr lang="en-US" sz="1400" dirty="0">
                <a:solidFill>
                  <a:schemeClr val="bg1"/>
                </a:solidFill>
              </a:rPr>
              <a:t>Beach Island</a:t>
            </a:r>
            <a:endParaRPr lang="en-US" dirty="0">
              <a:solidFill>
                <a:schemeClr val="bg1"/>
              </a:solidFill>
            </a:endParaRPr>
          </a:p>
        </p:txBody>
      </p:sp>
    </p:spTree>
    <p:extLst>
      <p:ext uri="{BB962C8B-B14F-4D97-AF65-F5344CB8AC3E}">
        <p14:creationId xmlns:p14="http://schemas.microsoft.com/office/powerpoint/2010/main" val="1196723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70887-900D-44D9-BF8F-DFC21F4984C8}"/>
              </a:ext>
            </a:extLst>
          </p:cNvPr>
          <p:cNvSpPr>
            <a:spLocks noGrp="1"/>
          </p:cNvSpPr>
          <p:nvPr>
            <p:ph idx="1"/>
          </p:nvPr>
        </p:nvSpPr>
        <p:spPr>
          <a:xfrm>
            <a:off x="3869268" y="864108"/>
            <a:ext cx="7315200" cy="5120640"/>
          </a:xfrm>
          <a:solidFill>
            <a:schemeClr val="accent1">
              <a:lumMod val="20000"/>
              <a:lumOff val="80000"/>
            </a:schemeClr>
          </a:solidFill>
        </p:spPr>
        <p:txBody>
          <a:bodyPr>
            <a:noAutofit/>
          </a:bodyPr>
          <a:lstStyle/>
          <a:p>
            <a:pPr marL="0" indent="0" fontAlgn="base">
              <a:buNone/>
            </a:pPr>
            <a:r>
              <a:rPr lang="en-US" sz="2400" b="1" i="0" dirty="0">
                <a:solidFill>
                  <a:srgbClr val="000000"/>
                </a:solidFill>
                <a:effectLst/>
                <a:latin typeface="Calibri" panose="020F0502020204030204" pitchFamily="34" charset="0"/>
                <a:cs typeface="Calibri" panose="020F0502020204030204" pitchFamily="34" charset="0"/>
              </a:rPr>
              <a:t>Fees for Fiscal Year 2021/2022</a:t>
            </a:r>
            <a:br>
              <a:rPr lang="en-US" sz="2400" i="0" dirty="0">
                <a:solidFill>
                  <a:srgbClr val="000000"/>
                </a:solidFill>
                <a:effectLst/>
                <a:latin typeface="Calibri" panose="020F0502020204030204" pitchFamily="34" charset="0"/>
                <a:cs typeface="Calibri" panose="020F0502020204030204" pitchFamily="34" charset="0"/>
              </a:rPr>
            </a:br>
            <a:endParaRPr lang="en-US" sz="2400" i="0" dirty="0">
              <a:solidFill>
                <a:srgbClr val="000000"/>
              </a:solidFill>
              <a:effectLst/>
              <a:latin typeface="Calibri" panose="020F0502020204030204" pitchFamily="34" charset="0"/>
              <a:cs typeface="Calibri" panose="020F0502020204030204" pitchFamily="34" charset="0"/>
            </a:endParaRPr>
          </a:p>
          <a:p>
            <a:pPr marL="0" indent="0" fontAlgn="base">
              <a:buNone/>
            </a:pPr>
            <a:endParaRPr lang="en-US" i="0" dirty="0">
              <a:solidFill>
                <a:srgbClr val="000000"/>
              </a:solidFill>
              <a:effectLst/>
              <a:latin typeface="Calibri" panose="020F0502020204030204" pitchFamily="34" charset="0"/>
              <a:cs typeface="Calibri" panose="020F0502020204030204" pitchFamily="34" charset="0"/>
            </a:endParaRPr>
          </a:p>
          <a:p>
            <a:pPr marL="0" indent="0" fontAlgn="base">
              <a:buNone/>
            </a:pPr>
            <a:r>
              <a:rPr lang="en-US" i="0" dirty="0">
                <a:solidFill>
                  <a:srgbClr val="000000"/>
                </a:solidFill>
                <a:effectLst/>
                <a:latin typeface="Calibri" panose="020F0502020204030204" pitchFamily="34" charset="0"/>
                <a:cs typeface="Calibri" panose="020F0502020204030204" pitchFamily="34" charset="0"/>
              </a:rPr>
              <a:t>Application Fee: $1,123.63</a:t>
            </a:r>
          </a:p>
          <a:p>
            <a:pPr marL="0" indent="0" fontAlgn="base">
              <a:buNone/>
            </a:pPr>
            <a:br>
              <a:rPr lang="en-US" i="0" dirty="0">
                <a:solidFill>
                  <a:srgbClr val="000000"/>
                </a:solidFill>
                <a:effectLst/>
                <a:latin typeface="Calibri" panose="020F0502020204030204" pitchFamily="34" charset="0"/>
                <a:cs typeface="Calibri" panose="020F0502020204030204" pitchFamily="34" charset="0"/>
              </a:rPr>
            </a:br>
            <a:r>
              <a:rPr lang="en-US" i="0" dirty="0">
                <a:solidFill>
                  <a:srgbClr val="000000"/>
                </a:solidFill>
                <a:effectLst/>
                <a:latin typeface="Calibri" panose="020F0502020204030204" pitchFamily="34" charset="0"/>
                <a:cs typeface="Calibri" panose="020F0502020204030204" pitchFamily="34" charset="0"/>
              </a:rPr>
              <a:t>Annual Exclusive Encroachment Fee: $17.17 per square foot </a:t>
            </a:r>
            <a:r>
              <a:rPr lang="en-US" b="1" i="0" dirty="0">
                <a:solidFill>
                  <a:srgbClr val="000000"/>
                </a:solidFill>
                <a:effectLst/>
                <a:latin typeface="Calibri" panose="020F0502020204030204" pitchFamily="34" charset="0"/>
                <a:cs typeface="Calibri" panose="020F0502020204030204" pitchFamily="34" charset="0"/>
              </a:rPr>
              <a:t>annually</a:t>
            </a:r>
          </a:p>
          <a:p>
            <a:pPr marL="0" indent="0" fontAlgn="base">
              <a:buNone/>
            </a:pPr>
            <a:br>
              <a:rPr lang="en-US" i="0" dirty="0">
                <a:solidFill>
                  <a:srgbClr val="000000"/>
                </a:solidFill>
                <a:effectLst/>
                <a:latin typeface="Calibri" panose="020F0502020204030204" pitchFamily="34" charset="0"/>
                <a:cs typeface="Calibri" panose="020F0502020204030204" pitchFamily="34" charset="0"/>
              </a:rPr>
            </a:br>
            <a:r>
              <a:rPr lang="en-US" i="0" dirty="0">
                <a:solidFill>
                  <a:srgbClr val="000000"/>
                </a:solidFill>
                <a:effectLst/>
                <a:latin typeface="Calibri" panose="020F0502020204030204" pitchFamily="34" charset="0"/>
                <a:cs typeface="Calibri" panose="020F0502020204030204" pitchFamily="34" charset="0"/>
              </a:rPr>
              <a:t>Annual Non-Exclusive Encroachment Fee: $6.76 per square foot </a:t>
            </a:r>
            <a:r>
              <a:rPr lang="en-US" b="1" i="0" dirty="0">
                <a:solidFill>
                  <a:srgbClr val="000000"/>
                </a:solidFill>
                <a:effectLst/>
                <a:latin typeface="Calibri" panose="020F0502020204030204" pitchFamily="34" charset="0"/>
                <a:cs typeface="Calibri" panose="020F0502020204030204" pitchFamily="34" charset="0"/>
              </a:rPr>
              <a:t>annually</a:t>
            </a:r>
            <a:r>
              <a:rPr lang="en-US" i="0" dirty="0">
                <a:solidFill>
                  <a:srgbClr val="000000"/>
                </a:solidFill>
                <a:effectLst/>
                <a:latin typeface="Calibri" panose="020F0502020204030204" pitchFamily="34" charset="0"/>
                <a:cs typeface="Calibri" panose="020F0502020204030204" pitchFamily="34" charset="0"/>
              </a:rPr>
              <a:t>, capped at $5,202 per parcel </a:t>
            </a:r>
            <a:r>
              <a:rPr lang="en-US" b="1" i="0" dirty="0">
                <a:solidFill>
                  <a:srgbClr val="000000"/>
                </a:solidFill>
                <a:effectLst/>
                <a:latin typeface="Calibri" panose="020F0502020204030204" pitchFamily="34" charset="0"/>
                <a:cs typeface="Calibri" panose="020F0502020204030204" pitchFamily="34" charset="0"/>
              </a:rPr>
              <a:t>annually</a:t>
            </a:r>
          </a:p>
          <a:p>
            <a:pPr algn="l" fontAlgn="base"/>
            <a:r>
              <a:rPr lang="en-US" i="0" dirty="0">
                <a:solidFill>
                  <a:srgbClr val="000000"/>
                </a:solidFill>
                <a:effectLst/>
                <a:latin typeface="Calibri" panose="020F0502020204030204" pitchFamily="34" charset="0"/>
                <a:cs typeface="Calibri" panose="020F0502020204030204" pitchFamily="34" charset="0"/>
              </a:rPr>
              <a:t>For most current fees, please visit the County's </a:t>
            </a:r>
            <a:r>
              <a:rPr lang="en-US" i="0" u="sng" dirty="0">
                <a:solidFill>
                  <a:srgbClr val="000FAA"/>
                </a:solidFill>
                <a:effectLst/>
                <a:latin typeface="Calibri" panose="020F0502020204030204" pitchFamily="34" charset="0"/>
                <a:cs typeface="Calibri" panose="020F0502020204030204" pitchFamily="34" charset="0"/>
                <a:hlinkClick r:id="rId3"/>
              </a:rPr>
              <a:t>Unified Fee Schedule</a:t>
            </a:r>
            <a:r>
              <a:rPr lang="en-US" i="0" dirty="0">
                <a:solidFill>
                  <a:srgbClr val="000000"/>
                </a:solidFill>
                <a:effectLst/>
                <a:latin typeface="Calibri" panose="020F0502020204030204" pitchFamily="34" charset="0"/>
                <a:cs typeface="Calibri" panose="020F0502020204030204" pitchFamily="34" charset="0"/>
              </a:rPr>
              <a:t>. </a:t>
            </a:r>
          </a:p>
        </p:txBody>
      </p:sp>
      <p:pic>
        <p:nvPicPr>
          <p:cNvPr id="5" name="Picture 4" descr="A body of water with a cloudy sky above it&#10;&#10;Description automatically generated with low confidence">
            <a:extLst>
              <a:ext uri="{FF2B5EF4-FFF2-40B4-BE49-F238E27FC236}">
                <a16:creationId xmlns:a16="http://schemas.microsoft.com/office/drawing/2014/main" id="{A85D7512-4C79-4103-9315-41732D0AF7FA}"/>
              </a:ext>
            </a:extLst>
          </p:cNvPr>
          <p:cNvPicPr>
            <a:picLocks noChangeAspect="1"/>
          </p:cNvPicPr>
          <p:nvPr/>
        </p:nvPicPr>
        <p:blipFill>
          <a:blip r:embed="rId4"/>
          <a:stretch>
            <a:fillRect/>
          </a:stretch>
        </p:blipFill>
        <p:spPr>
          <a:xfrm>
            <a:off x="7950684" y="977900"/>
            <a:ext cx="3106783" cy="2174748"/>
          </a:xfrm>
          <a:prstGeom prst="rect">
            <a:avLst/>
          </a:prstGeom>
        </p:spPr>
      </p:pic>
      <p:sp>
        <p:nvSpPr>
          <p:cNvPr id="2" name="Title 1">
            <a:extLst>
              <a:ext uri="{FF2B5EF4-FFF2-40B4-BE49-F238E27FC236}">
                <a16:creationId xmlns:a16="http://schemas.microsoft.com/office/drawing/2014/main" id="{104E156B-47D5-43B6-8EEB-6E0B8142733B}"/>
              </a:ext>
            </a:extLst>
          </p:cNvPr>
          <p:cNvSpPr>
            <a:spLocks noGrp="1"/>
          </p:cNvSpPr>
          <p:nvPr>
            <p:ph type="title"/>
          </p:nvPr>
        </p:nvSpPr>
        <p:spPr>
          <a:xfrm>
            <a:off x="0" y="749300"/>
            <a:ext cx="3467100" cy="5333999"/>
          </a:xfrm>
          <a:solidFill>
            <a:schemeClr val="accent1">
              <a:lumMod val="75000"/>
            </a:schemeClr>
          </a:solidFill>
        </p:spPr>
        <p:txBody>
          <a:bodyPr anchor="ctr" anchorCtr="1"/>
          <a:lstStyle/>
          <a:p>
            <a:r>
              <a:rPr lang="en-US" dirty="0"/>
              <a:t>Applications &amp; </a:t>
            </a:r>
            <a:br>
              <a:rPr lang="en-US" dirty="0"/>
            </a:br>
            <a:r>
              <a:rPr lang="en-US" dirty="0"/>
              <a:t>Fees</a:t>
            </a:r>
          </a:p>
        </p:txBody>
      </p:sp>
    </p:spTree>
    <p:extLst>
      <p:ext uri="{BB962C8B-B14F-4D97-AF65-F5344CB8AC3E}">
        <p14:creationId xmlns:p14="http://schemas.microsoft.com/office/powerpoint/2010/main" val="2161086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A2D8-7272-4B01-9EF3-6CDF553241EF}"/>
              </a:ext>
            </a:extLst>
          </p:cNvPr>
          <p:cNvSpPr>
            <a:spLocks noGrp="1"/>
          </p:cNvSpPr>
          <p:nvPr>
            <p:ph type="title"/>
          </p:nvPr>
        </p:nvSpPr>
        <p:spPr>
          <a:xfrm>
            <a:off x="0" y="749300"/>
            <a:ext cx="3472666" cy="5333999"/>
          </a:xfrm>
          <a:solidFill>
            <a:schemeClr val="accent1">
              <a:lumMod val="75000"/>
            </a:schemeClr>
          </a:solidFill>
        </p:spPr>
        <p:txBody>
          <a:bodyPr anchor="ctr" anchorCtr="1">
            <a:normAutofit/>
          </a:bodyPr>
          <a:lstStyle/>
          <a:p>
            <a:br>
              <a:rPr lang="en-US" dirty="0"/>
            </a:br>
            <a:br>
              <a:rPr lang="en-US" dirty="0"/>
            </a:br>
            <a:r>
              <a:rPr lang="en-US" dirty="0"/>
              <a:t>Any questions?</a:t>
            </a:r>
            <a:br>
              <a:rPr lang="en-US" dirty="0"/>
            </a:br>
            <a:br>
              <a:rPr lang="en-US" dirty="0"/>
            </a:br>
            <a:r>
              <a:rPr lang="en-US" sz="3200" dirty="0"/>
              <a:t>Contact: </a:t>
            </a:r>
            <a:r>
              <a:rPr lang="en-US" sz="3200" dirty="0">
                <a:solidFill>
                  <a:srgbClr val="8E58B6"/>
                </a:solidFill>
                <a:hlinkClick r:id="rId2">
                  <a:extLst>
                    <a:ext uri="{A12FA001-AC4F-418D-AE19-62706E023703}">
                      <ahyp:hlinkClr xmlns:ahyp="http://schemas.microsoft.com/office/drawing/2018/hyperlinkcolor" val="tx"/>
                    </a:ext>
                  </a:extLst>
                </a:hlinkClick>
              </a:rPr>
              <a:t> </a:t>
            </a:r>
            <a:r>
              <a:rPr lang="en-US" sz="2000" dirty="0">
                <a:solidFill>
                  <a:schemeClr val="bg1">
                    <a:lumMod val="95000"/>
                  </a:schemeClr>
                </a:solidFill>
                <a:hlinkClick r:id="rId2">
                  <a:extLst>
                    <a:ext uri="{A12FA001-AC4F-418D-AE19-62706E023703}">
                      <ahyp:hlinkClr xmlns:ahyp="http://schemas.microsoft.com/office/drawing/2018/hyperlinkcolor" val="tx"/>
                    </a:ext>
                  </a:extLst>
                </a:hlinkClick>
              </a:rPr>
              <a:t>Encroachment@scparks.com</a:t>
            </a:r>
            <a:endParaRPr lang="en-US" sz="2000" dirty="0">
              <a:solidFill>
                <a:schemeClr val="bg1">
                  <a:lumMod val="95000"/>
                </a:schemeClr>
              </a:solidFill>
            </a:endParaRPr>
          </a:p>
        </p:txBody>
      </p:sp>
      <p:pic>
        <p:nvPicPr>
          <p:cNvPr id="10" name="Content Placeholder 9">
            <a:extLst>
              <a:ext uri="{FF2B5EF4-FFF2-40B4-BE49-F238E27FC236}">
                <a16:creationId xmlns:a16="http://schemas.microsoft.com/office/drawing/2014/main" id="{72D8DC30-4FD7-4B6E-B54B-F0444364D22F}"/>
              </a:ext>
            </a:extLst>
          </p:cNvPr>
          <p:cNvPicPr>
            <a:picLocks noGrp="1" noChangeAspect="1"/>
          </p:cNvPicPr>
          <p:nvPr>
            <p:ph idx="1"/>
          </p:nvPr>
        </p:nvPicPr>
        <p:blipFill>
          <a:blip r:embed="rId3"/>
          <a:stretch>
            <a:fillRect/>
          </a:stretch>
        </p:blipFill>
        <p:spPr>
          <a:xfrm>
            <a:off x="4207848" y="863790"/>
            <a:ext cx="6828366" cy="5121275"/>
          </a:xfrm>
          <a:prstGeom prst="rect">
            <a:avLst/>
          </a:prstGeom>
        </p:spPr>
      </p:pic>
      <p:sp>
        <p:nvSpPr>
          <p:cNvPr id="3" name="TextBox 2">
            <a:extLst>
              <a:ext uri="{FF2B5EF4-FFF2-40B4-BE49-F238E27FC236}">
                <a16:creationId xmlns:a16="http://schemas.microsoft.com/office/drawing/2014/main" id="{662B8E75-24BB-41B6-971A-307E4765BA0F}"/>
              </a:ext>
            </a:extLst>
          </p:cNvPr>
          <p:cNvSpPr txBox="1"/>
          <p:nvPr/>
        </p:nvSpPr>
        <p:spPr>
          <a:xfrm>
            <a:off x="8719335" y="5677288"/>
            <a:ext cx="3133618" cy="307777"/>
          </a:xfrm>
          <a:prstGeom prst="rect">
            <a:avLst/>
          </a:prstGeom>
          <a:noFill/>
        </p:spPr>
        <p:txBody>
          <a:bodyPr wrap="square" rtlCol="0">
            <a:spAutoFit/>
          </a:bodyPr>
          <a:lstStyle/>
          <a:p>
            <a:r>
              <a:rPr lang="en-US" sz="1400" dirty="0">
                <a:solidFill>
                  <a:schemeClr val="bg1"/>
                </a:solidFill>
              </a:rPr>
              <a:t>Greyhound Rock County Park</a:t>
            </a:r>
          </a:p>
        </p:txBody>
      </p:sp>
    </p:spTree>
    <p:extLst>
      <p:ext uri="{BB962C8B-B14F-4D97-AF65-F5344CB8AC3E}">
        <p14:creationId xmlns:p14="http://schemas.microsoft.com/office/powerpoint/2010/main" val="730377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F5228F-9C18-4764-9739-A635C8C6B610}"/>
              </a:ext>
            </a:extLst>
          </p:cNvPr>
          <p:cNvPicPr>
            <a:picLocks noChangeAspect="1"/>
          </p:cNvPicPr>
          <p:nvPr/>
        </p:nvPicPr>
        <p:blipFill>
          <a:blip r:embed="rId3"/>
          <a:stretch>
            <a:fillRect/>
          </a:stretch>
        </p:blipFill>
        <p:spPr>
          <a:xfrm>
            <a:off x="7665092" y="2294197"/>
            <a:ext cx="3519376" cy="2639532"/>
          </a:xfrm>
          <a:prstGeom prst="rect">
            <a:avLst/>
          </a:prstGeom>
        </p:spPr>
      </p:pic>
      <p:sp>
        <p:nvSpPr>
          <p:cNvPr id="3" name="Rectangle 2">
            <a:extLst>
              <a:ext uri="{FF2B5EF4-FFF2-40B4-BE49-F238E27FC236}">
                <a16:creationId xmlns:a16="http://schemas.microsoft.com/office/drawing/2014/main" id="{0A88009B-5297-47AA-AF88-6602B5F9E064}"/>
              </a:ext>
            </a:extLst>
          </p:cNvPr>
          <p:cNvSpPr/>
          <p:nvPr/>
        </p:nvSpPr>
        <p:spPr>
          <a:xfrm>
            <a:off x="3869268" y="864108"/>
            <a:ext cx="7620000" cy="51206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4A2D8-7272-4B01-9EF3-6CDF553241EF}"/>
              </a:ext>
            </a:extLst>
          </p:cNvPr>
          <p:cNvSpPr>
            <a:spLocks noGrp="1"/>
          </p:cNvSpPr>
          <p:nvPr>
            <p:ph type="title"/>
          </p:nvPr>
        </p:nvSpPr>
        <p:spPr>
          <a:xfrm>
            <a:off x="0" y="763778"/>
            <a:ext cx="3442188" cy="5321300"/>
          </a:xfrm>
          <a:solidFill>
            <a:schemeClr val="accent1">
              <a:lumMod val="75000"/>
            </a:schemeClr>
          </a:solidFill>
        </p:spPr>
        <p:txBody>
          <a:bodyPr anchor="ctr" anchorCtr="1">
            <a:normAutofit/>
          </a:bodyPr>
          <a:lstStyle/>
          <a:p>
            <a:r>
              <a:rPr lang="en-US" dirty="0"/>
              <a:t>History of encroaching private improvements</a:t>
            </a:r>
          </a:p>
        </p:txBody>
      </p:sp>
      <p:sp>
        <p:nvSpPr>
          <p:cNvPr id="4" name="Content Placeholder 3">
            <a:extLst>
              <a:ext uri="{FF2B5EF4-FFF2-40B4-BE49-F238E27FC236}">
                <a16:creationId xmlns:a16="http://schemas.microsoft.com/office/drawing/2014/main" id="{1B8A28AC-607A-42ED-AE42-203081580851}"/>
              </a:ext>
            </a:extLst>
          </p:cNvPr>
          <p:cNvSpPr>
            <a:spLocks noGrp="1"/>
          </p:cNvSpPr>
          <p:nvPr>
            <p:ph idx="1"/>
          </p:nvPr>
        </p:nvSpPr>
        <p:spPr>
          <a:xfrm>
            <a:off x="3869268" y="864108"/>
            <a:ext cx="3874557" cy="5120640"/>
          </a:xfrm>
        </p:spPr>
        <p:txBody>
          <a:bodyPr>
            <a:normAutofit/>
          </a:bodyPr>
          <a:lstStyle/>
          <a:p>
            <a:pPr marL="0" indent="0">
              <a:buNone/>
            </a:pPr>
            <a:endParaRPr lang="en-US" sz="2400" dirty="0"/>
          </a:p>
          <a:p>
            <a:pPr marL="0" indent="0">
              <a:buNone/>
            </a:pPr>
            <a:r>
              <a:rPr lang="en-US" sz="2400" dirty="0"/>
              <a:t>Many streets in the coastal areas do not have sidewalks or curbs and gutters to define the edge of the public right-of-way (ROW). </a:t>
            </a:r>
          </a:p>
          <a:p>
            <a:pPr marL="0" indent="0">
              <a:buNone/>
            </a:pPr>
            <a:r>
              <a:rPr lang="en-US" sz="2400" dirty="0"/>
              <a:t>Over time, encroachments of private landscaping, patios, fences, private parking, and other encroachments in the public right-of-way have grown significantly. </a:t>
            </a:r>
            <a:endParaRPr lang="en-US" sz="2200" dirty="0"/>
          </a:p>
          <a:p>
            <a:endParaRPr lang="en-US" sz="1800" dirty="0">
              <a:solidFill>
                <a:schemeClr val="tx1"/>
              </a:solidFill>
            </a:endParaRPr>
          </a:p>
          <a:p>
            <a:pPr lvl="1"/>
            <a:endParaRPr lang="en-US" dirty="0">
              <a:solidFill>
                <a:schemeClr val="tx1"/>
              </a:solidFill>
            </a:endParaRPr>
          </a:p>
        </p:txBody>
      </p:sp>
      <p:pic>
        <p:nvPicPr>
          <p:cNvPr id="8" name="Picture 7">
            <a:extLst>
              <a:ext uri="{FF2B5EF4-FFF2-40B4-BE49-F238E27FC236}">
                <a16:creationId xmlns:a16="http://schemas.microsoft.com/office/drawing/2014/main" id="{7974D6C4-E179-4800-BEF3-BF56603F742D}"/>
              </a:ext>
            </a:extLst>
          </p:cNvPr>
          <p:cNvPicPr>
            <a:picLocks noChangeAspect="1"/>
          </p:cNvPicPr>
          <p:nvPr/>
        </p:nvPicPr>
        <p:blipFill rotWithShape="1">
          <a:blip r:embed="rId4"/>
          <a:srcRect l="3742" r="27530"/>
          <a:stretch/>
        </p:blipFill>
        <p:spPr>
          <a:xfrm>
            <a:off x="7743825" y="1666426"/>
            <a:ext cx="3637444" cy="3525147"/>
          </a:xfrm>
          <a:prstGeom prst="rect">
            <a:avLst/>
          </a:prstGeom>
        </p:spPr>
      </p:pic>
      <p:cxnSp>
        <p:nvCxnSpPr>
          <p:cNvPr id="10" name="Straight Arrow Connector 9">
            <a:extLst>
              <a:ext uri="{FF2B5EF4-FFF2-40B4-BE49-F238E27FC236}">
                <a16:creationId xmlns:a16="http://schemas.microsoft.com/office/drawing/2014/main" id="{BF171A29-6B6C-4E8B-8152-68C06D28ED45}"/>
              </a:ext>
            </a:extLst>
          </p:cNvPr>
          <p:cNvCxnSpPr/>
          <p:nvPr/>
        </p:nvCxnSpPr>
        <p:spPr>
          <a:xfrm>
            <a:off x="8667750" y="475297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575ED57-9358-4BED-B80B-AADF9D49FD13}"/>
              </a:ext>
            </a:extLst>
          </p:cNvPr>
          <p:cNvCxnSpPr>
            <a:cxnSpLocks/>
          </p:cNvCxnSpPr>
          <p:nvPr/>
        </p:nvCxnSpPr>
        <p:spPr>
          <a:xfrm flipV="1">
            <a:off x="7743825" y="4622255"/>
            <a:ext cx="427080" cy="580166"/>
          </a:xfrm>
          <a:prstGeom prst="straightConnector1">
            <a:avLst/>
          </a:prstGeom>
          <a:ln w="571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6C233C7-E545-4F25-9172-3A4F0F55B97D}"/>
              </a:ext>
            </a:extLst>
          </p:cNvPr>
          <p:cNvSpPr txBox="1"/>
          <p:nvPr/>
        </p:nvSpPr>
        <p:spPr>
          <a:xfrm flipH="1">
            <a:off x="7403985" y="5202421"/>
            <a:ext cx="4207059" cy="307777"/>
          </a:xfrm>
          <a:prstGeom prst="rect">
            <a:avLst/>
          </a:prstGeom>
          <a:noFill/>
        </p:spPr>
        <p:txBody>
          <a:bodyPr wrap="square" rtlCol="0">
            <a:spAutoFit/>
          </a:bodyPr>
          <a:lstStyle/>
          <a:p>
            <a:r>
              <a:rPr lang="en-US" sz="1400" dirty="0"/>
              <a:t>Example of private landscaping encroaching into ROW</a:t>
            </a:r>
          </a:p>
        </p:txBody>
      </p:sp>
    </p:spTree>
    <p:extLst>
      <p:ext uri="{BB962C8B-B14F-4D97-AF65-F5344CB8AC3E}">
        <p14:creationId xmlns:p14="http://schemas.microsoft.com/office/powerpoint/2010/main" val="4017355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88009B-5297-47AA-AF88-6602B5F9E064}"/>
              </a:ext>
            </a:extLst>
          </p:cNvPr>
          <p:cNvSpPr/>
          <p:nvPr/>
        </p:nvSpPr>
        <p:spPr>
          <a:xfrm>
            <a:off x="3869268" y="864108"/>
            <a:ext cx="7620000" cy="51206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4A2D8-7272-4B01-9EF3-6CDF553241EF}"/>
              </a:ext>
            </a:extLst>
          </p:cNvPr>
          <p:cNvSpPr>
            <a:spLocks noGrp="1"/>
          </p:cNvSpPr>
          <p:nvPr>
            <p:ph type="title"/>
          </p:nvPr>
        </p:nvSpPr>
        <p:spPr>
          <a:xfrm>
            <a:off x="0" y="762000"/>
            <a:ext cx="3466769" cy="5333999"/>
          </a:xfrm>
          <a:solidFill>
            <a:schemeClr val="accent1">
              <a:lumMod val="75000"/>
            </a:schemeClr>
          </a:solidFill>
        </p:spPr>
        <p:txBody>
          <a:bodyPr anchor="ctr" anchorCtr="1">
            <a:normAutofit/>
          </a:bodyPr>
          <a:lstStyle/>
          <a:p>
            <a:r>
              <a:rPr lang="en-US" dirty="0"/>
              <a:t>Program’s Purpose &amp; Goals </a:t>
            </a:r>
          </a:p>
        </p:txBody>
      </p:sp>
      <p:sp>
        <p:nvSpPr>
          <p:cNvPr id="4" name="Content Placeholder 3">
            <a:extLst>
              <a:ext uri="{FF2B5EF4-FFF2-40B4-BE49-F238E27FC236}">
                <a16:creationId xmlns:a16="http://schemas.microsoft.com/office/drawing/2014/main" id="{1B8A28AC-607A-42ED-AE42-203081580851}"/>
              </a:ext>
            </a:extLst>
          </p:cNvPr>
          <p:cNvSpPr>
            <a:spLocks noGrp="1"/>
          </p:cNvSpPr>
          <p:nvPr>
            <p:ph idx="1"/>
          </p:nvPr>
        </p:nvSpPr>
        <p:spPr/>
        <p:txBody>
          <a:bodyPr>
            <a:normAutofit fontScale="92500" lnSpcReduction="20000"/>
          </a:bodyPr>
          <a:lstStyle/>
          <a:p>
            <a:pPr marL="0" indent="0">
              <a:buNone/>
            </a:pPr>
            <a:endParaRPr lang="en-US" sz="2400" dirty="0"/>
          </a:p>
          <a:p>
            <a:pPr marL="0" indent="0">
              <a:buNone/>
            </a:pPr>
            <a:r>
              <a:rPr lang="en-US" sz="2400" dirty="0"/>
              <a:t>The Coastal Encroachment Program was approved by the County Board of Supervisors to:</a:t>
            </a:r>
          </a:p>
          <a:p>
            <a:r>
              <a:rPr lang="en-US" sz="2400" dirty="0">
                <a:solidFill>
                  <a:schemeClr val="accent6">
                    <a:lumMod val="75000"/>
                  </a:schemeClr>
                </a:solidFill>
              </a:rPr>
              <a:t>Improve Coastal Access </a:t>
            </a:r>
            <a:r>
              <a:rPr lang="en-US" sz="2400" dirty="0"/>
              <a:t>with:</a:t>
            </a:r>
          </a:p>
          <a:p>
            <a:pPr lvl="1"/>
            <a:r>
              <a:rPr lang="en-US" sz="2200" dirty="0"/>
              <a:t>Stairs</a:t>
            </a:r>
          </a:p>
          <a:p>
            <a:pPr lvl="1"/>
            <a:r>
              <a:rPr lang="en-US" sz="2200" dirty="0"/>
              <a:t>Trails</a:t>
            </a:r>
          </a:p>
          <a:p>
            <a:pPr lvl="1"/>
            <a:r>
              <a:rPr lang="en-US" sz="2200" dirty="0"/>
              <a:t>Public parking</a:t>
            </a:r>
          </a:p>
          <a:p>
            <a:pPr lvl="1"/>
            <a:r>
              <a:rPr lang="en-US" sz="2200" dirty="0"/>
              <a:t>Scenic vistas</a:t>
            </a:r>
          </a:p>
          <a:p>
            <a:pPr lvl="1"/>
            <a:r>
              <a:rPr lang="en-US" sz="2200" dirty="0"/>
              <a:t>and more</a:t>
            </a:r>
          </a:p>
          <a:p>
            <a:r>
              <a:rPr lang="en-US" sz="2400" dirty="0">
                <a:solidFill>
                  <a:schemeClr val="accent6">
                    <a:lumMod val="75000"/>
                  </a:schemeClr>
                </a:solidFill>
              </a:rPr>
              <a:t>Improve Communication </a:t>
            </a:r>
          </a:p>
          <a:p>
            <a:pPr marL="502920" lvl="1" indent="0">
              <a:buNone/>
            </a:pPr>
            <a:r>
              <a:rPr lang="en-US" sz="2200" dirty="0"/>
              <a:t>between all agencies with</a:t>
            </a:r>
          </a:p>
          <a:p>
            <a:pPr marL="502920" lvl="1" indent="0">
              <a:buNone/>
            </a:pPr>
            <a:r>
              <a:rPr lang="en-US" sz="2200" dirty="0"/>
              <a:t>jurisdiction along the coast</a:t>
            </a:r>
          </a:p>
          <a:p>
            <a:r>
              <a:rPr lang="en-US" sz="2400" dirty="0">
                <a:solidFill>
                  <a:schemeClr val="accent6">
                    <a:lumMod val="75000"/>
                  </a:schemeClr>
                </a:solidFill>
              </a:rPr>
              <a:t>Improve Consistency </a:t>
            </a:r>
          </a:p>
          <a:p>
            <a:pPr marL="0" indent="0">
              <a:buNone/>
            </a:pPr>
            <a:r>
              <a:rPr lang="en-US" sz="2400" dirty="0"/>
              <a:t>         in </a:t>
            </a:r>
            <a:r>
              <a:rPr lang="en-US" sz="2200" dirty="0"/>
              <a:t>the way the County </a:t>
            </a:r>
          </a:p>
          <a:p>
            <a:pPr marL="502920" lvl="1" indent="0">
              <a:buNone/>
            </a:pPr>
            <a:r>
              <a:rPr lang="en-US" sz="2200" dirty="0"/>
              <a:t>addresses encroachments</a:t>
            </a:r>
          </a:p>
          <a:p>
            <a:endParaRPr lang="en-US" sz="1800" dirty="0">
              <a:solidFill>
                <a:schemeClr val="tx1"/>
              </a:solidFill>
            </a:endParaRPr>
          </a:p>
          <a:p>
            <a:pPr lvl="1"/>
            <a:endParaRPr lang="en-US" dirty="0">
              <a:solidFill>
                <a:schemeClr val="tx1"/>
              </a:solidFill>
            </a:endParaRPr>
          </a:p>
        </p:txBody>
      </p:sp>
      <p:pic>
        <p:nvPicPr>
          <p:cNvPr id="5" name="Picture 4">
            <a:extLst>
              <a:ext uri="{FF2B5EF4-FFF2-40B4-BE49-F238E27FC236}">
                <a16:creationId xmlns:a16="http://schemas.microsoft.com/office/drawing/2014/main" id="{A7F5228F-9C18-4764-9739-A635C8C6B610}"/>
              </a:ext>
            </a:extLst>
          </p:cNvPr>
          <p:cNvPicPr>
            <a:picLocks noChangeAspect="1"/>
          </p:cNvPicPr>
          <p:nvPr/>
        </p:nvPicPr>
        <p:blipFill>
          <a:blip r:embed="rId3"/>
          <a:stretch>
            <a:fillRect/>
          </a:stretch>
        </p:blipFill>
        <p:spPr>
          <a:xfrm>
            <a:off x="7665092" y="2294197"/>
            <a:ext cx="3519376" cy="2639532"/>
          </a:xfrm>
          <a:prstGeom prst="rect">
            <a:avLst/>
          </a:prstGeom>
        </p:spPr>
      </p:pic>
      <p:sp>
        <p:nvSpPr>
          <p:cNvPr id="6" name="TextBox 5">
            <a:extLst>
              <a:ext uri="{FF2B5EF4-FFF2-40B4-BE49-F238E27FC236}">
                <a16:creationId xmlns:a16="http://schemas.microsoft.com/office/drawing/2014/main" id="{4717EAF3-492E-49C6-9F9D-09E83E5EFBA5}"/>
              </a:ext>
            </a:extLst>
          </p:cNvPr>
          <p:cNvSpPr txBox="1"/>
          <p:nvPr/>
        </p:nvSpPr>
        <p:spPr>
          <a:xfrm>
            <a:off x="8584610" y="4933729"/>
            <a:ext cx="2132402" cy="307777"/>
          </a:xfrm>
          <a:prstGeom prst="rect">
            <a:avLst/>
          </a:prstGeom>
          <a:noFill/>
        </p:spPr>
        <p:txBody>
          <a:bodyPr wrap="square" rtlCol="0">
            <a:spAutoFit/>
          </a:bodyPr>
          <a:lstStyle/>
          <a:p>
            <a:r>
              <a:rPr lang="en-US" sz="1400" dirty="0"/>
              <a:t>36</a:t>
            </a:r>
            <a:r>
              <a:rPr lang="en-US" sz="1400" baseline="30000" dirty="0"/>
              <a:t>th</a:t>
            </a:r>
            <a:r>
              <a:rPr lang="en-US" sz="1400" dirty="0"/>
              <a:t> Avenue Stairs</a:t>
            </a:r>
          </a:p>
        </p:txBody>
      </p:sp>
    </p:spTree>
    <p:extLst>
      <p:ext uri="{BB962C8B-B14F-4D97-AF65-F5344CB8AC3E}">
        <p14:creationId xmlns:p14="http://schemas.microsoft.com/office/powerpoint/2010/main" val="622470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B84EEE-7846-4AF9-A385-750902A5543A}"/>
              </a:ext>
            </a:extLst>
          </p:cNvPr>
          <p:cNvSpPr/>
          <p:nvPr/>
        </p:nvSpPr>
        <p:spPr>
          <a:xfrm>
            <a:off x="3869268" y="864108"/>
            <a:ext cx="7620000" cy="51206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4A2D8-7272-4B01-9EF3-6CDF553241EF}"/>
              </a:ext>
            </a:extLst>
          </p:cNvPr>
          <p:cNvSpPr>
            <a:spLocks noGrp="1"/>
          </p:cNvSpPr>
          <p:nvPr>
            <p:ph type="title"/>
          </p:nvPr>
        </p:nvSpPr>
        <p:spPr>
          <a:xfrm>
            <a:off x="0" y="774700"/>
            <a:ext cx="3454400" cy="5308599"/>
          </a:xfrm>
          <a:solidFill>
            <a:schemeClr val="accent1">
              <a:lumMod val="75000"/>
            </a:schemeClr>
          </a:solidFill>
        </p:spPr>
        <p:txBody>
          <a:bodyPr anchor="ctr" anchorCtr="1">
            <a:normAutofit/>
          </a:bodyPr>
          <a:lstStyle/>
          <a:p>
            <a:r>
              <a:rPr lang="en-US" dirty="0"/>
              <a:t>Coastal Encroachment Applications </a:t>
            </a:r>
          </a:p>
        </p:txBody>
      </p:sp>
      <p:sp>
        <p:nvSpPr>
          <p:cNvPr id="4" name="Content Placeholder 3">
            <a:extLst>
              <a:ext uri="{FF2B5EF4-FFF2-40B4-BE49-F238E27FC236}">
                <a16:creationId xmlns:a16="http://schemas.microsoft.com/office/drawing/2014/main" id="{1B8A28AC-607A-42ED-AE42-203081580851}"/>
              </a:ext>
            </a:extLst>
          </p:cNvPr>
          <p:cNvSpPr>
            <a:spLocks noGrp="1"/>
          </p:cNvSpPr>
          <p:nvPr>
            <p:ph idx="1"/>
          </p:nvPr>
        </p:nvSpPr>
        <p:spPr/>
        <p:txBody>
          <a:bodyPr>
            <a:normAutofit/>
          </a:bodyPr>
          <a:lstStyle/>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2400" dirty="0">
                <a:latin typeface="Calibri" panose="020F0502020204030204" pitchFamily="34" charset="0"/>
                <a:ea typeface="Calibri" panose="020F0502020204030204" pitchFamily="34" charset="0"/>
                <a:cs typeface="Calibri" panose="020F0502020204030204" pitchFamily="34" charset="0"/>
              </a:rPr>
              <a:t>Property owners with existing encroachments or those proposing encroachments onto public property should: </a:t>
            </a:r>
          </a:p>
          <a:p>
            <a:pPr marL="457200" marR="0" indent="-457200">
              <a:lnSpc>
                <a:spcPct val="107000"/>
              </a:lnSpc>
              <a:spcBef>
                <a:spcPts val="0"/>
              </a:spcBef>
              <a:spcAft>
                <a:spcPts val="800"/>
              </a:spcAft>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Submit a </a:t>
            </a:r>
            <a:r>
              <a:rPr lang="en-US" sz="2400" dirty="0">
                <a:solidFill>
                  <a:srgbClr val="00B050"/>
                </a:solidFill>
                <a:latin typeface="Calibri" panose="020F0502020204030204" pitchFamily="34" charset="0"/>
                <a:ea typeface="Calibri" panose="020F0502020204030204" pitchFamily="34" charset="0"/>
                <a:cs typeface="Calibri" panose="020F0502020204030204" pitchFamily="34" charset="0"/>
              </a:rPr>
              <a:t>complete</a:t>
            </a:r>
            <a:r>
              <a:rPr lang="en-US" sz="2400" dirty="0">
                <a:latin typeface="Calibri" panose="020F0502020204030204" pitchFamily="34" charset="0"/>
                <a:ea typeface="Calibri" panose="020F0502020204030204" pitchFamily="34" charset="0"/>
                <a:cs typeface="Calibri" panose="020F0502020204030204" pitchFamily="34" charset="0"/>
              </a:rPr>
              <a:t> application to County Parks, including: </a:t>
            </a:r>
          </a:p>
          <a:p>
            <a:pPr lvl="1">
              <a:lnSpc>
                <a:spcPct val="107000"/>
              </a:lnSpc>
              <a:spcBef>
                <a:spcPts val="0"/>
              </a:spcBef>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current application fees;</a:t>
            </a:r>
          </a:p>
          <a:p>
            <a:pPr lvl="1">
              <a:lnSpc>
                <a:spcPct val="107000"/>
              </a:lnSpc>
              <a:spcBef>
                <a:spcPts val="0"/>
              </a:spcBef>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site plan; and</a:t>
            </a:r>
          </a:p>
          <a:p>
            <a:pPr lvl="1">
              <a:lnSpc>
                <a:spcPct val="107000"/>
              </a:lnSpc>
              <a:spcBef>
                <a:spcPts val="0"/>
              </a:spcBef>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approximate square footage of the encroachment.</a:t>
            </a:r>
          </a:p>
          <a:p>
            <a:pPr marL="457200" marR="0" indent="-457200">
              <a:lnSpc>
                <a:spcPct val="107000"/>
              </a:lnSpc>
              <a:spcBef>
                <a:spcPts val="0"/>
              </a:spcBef>
              <a:spcAft>
                <a:spcPts val="800"/>
              </a:spcAft>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Coordinate with County Parks during the encroachment application review process.</a:t>
            </a:r>
          </a:p>
          <a:p>
            <a:pPr marL="457200" marR="0" indent="-457200">
              <a:lnSpc>
                <a:spcPct val="107000"/>
              </a:lnSpc>
              <a:spcBef>
                <a:spcPts val="0"/>
              </a:spcBef>
              <a:spcAft>
                <a:spcPts val="800"/>
              </a:spcAft>
              <a:buFont typeface="+mj-lt"/>
              <a:buAutoNum type="arabicPeriod"/>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366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B84EEE-7846-4AF9-A385-750902A5543A}"/>
              </a:ext>
            </a:extLst>
          </p:cNvPr>
          <p:cNvSpPr/>
          <p:nvPr/>
        </p:nvSpPr>
        <p:spPr>
          <a:xfrm>
            <a:off x="3869268" y="864108"/>
            <a:ext cx="7620000" cy="51206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4A2D8-7272-4B01-9EF3-6CDF553241EF}"/>
              </a:ext>
            </a:extLst>
          </p:cNvPr>
          <p:cNvSpPr>
            <a:spLocks noGrp="1"/>
          </p:cNvSpPr>
          <p:nvPr>
            <p:ph type="title"/>
          </p:nvPr>
        </p:nvSpPr>
        <p:spPr>
          <a:xfrm>
            <a:off x="0" y="774700"/>
            <a:ext cx="3441700" cy="5321299"/>
          </a:xfrm>
          <a:solidFill>
            <a:schemeClr val="accent1">
              <a:lumMod val="75000"/>
            </a:schemeClr>
          </a:solidFill>
        </p:spPr>
        <p:txBody>
          <a:bodyPr anchor="ctr" anchorCtr="1">
            <a:normAutofit/>
          </a:bodyPr>
          <a:lstStyle/>
          <a:p>
            <a:r>
              <a:rPr lang="en-US" dirty="0"/>
              <a:t>Coastal Encroachment Applications &amp; Determinations</a:t>
            </a:r>
          </a:p>
        </p:txBody>
      </p:sp>
      <p:sp>
        <p:nvSpPr>
          <p:cNvPr id="4" name="Content Placeholder 3">
            <a:extLst>
              <a:ext uri="{FF2B5EF4-FFF2-40B4-BE49-F238E27FC236}">
                <a16:creationId xmlns:a16="http://schemas.microsoft.com/office/drawing/2014/main" id="{1B8A28AC-607A-42ED-AE42-203081580851}"/>
              </a:ext>
            </a:extLst>
          </p:cNvPr>
          <p:cNvSpPr>
            <a:spLocks noGrp="1"/>
          </p:cNvSpPr>
          <p:nvPr>
            <p:ph idx="1"/>
          </p:nvPr>
        </p:nvSpPr>
        <p:spPr>
          <a:xfrm>
            <a:off x="3869267" y="864108"/>
            <a:ext cx="7619999" cy="5120640"/>
          </a:xfrm>
        </p:spPr>
        <p:txBody>
          <a:bodyPr>
            <a:normAutofit lnSpcReduction="10000"/>
          </a:bodyPr>
          <a:lstStyle/>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2400" dirty="0">
                <a:latin typeface="Calibri" panose="020F0502020204030204" pitchFamily="34" charset="0"/>
                <a:ea typeface="Calibri" panose="020F0502020204030204" pitchFamily="34" charset="0"/>
                <a:cs typeface="Calibri" panose="020F0502020204030204" pitchFamily="34" charset="0"/>
              </a:rPr>
              <a:t>County Parks will coordinate with the appropriate agencies and the property owner to determine the extent of the encroachment(s) and craft possible resolutions.</a:t>
            </a:r>
          </a:p>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2400" dirty="0">
                <a:latin typeface="Calibri" panose="020F0502020204030204" pitchFamily="34" charset="0"/>
                <a:ea typeface="Calibri" panose="020F0502020204030204" pitchFamily="34" charset="0"/>
                <a:cs typeface="Calibri" panose="020F0502020204030204" pitchFamily="34" charset="0"/>
              </a:rPr>
              <a:t>After application review, County Parks will determine if the best approach includes:</a:t>
            </a:r>
          </a:p>
          <a:p>
            <a:pPr>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Calibri" panose="020F0502020204030204" pitchFamily="34" charset="0"/>
              </a:rPr>
              <a:t>permitting encroachments</a:t>
            </a:r>
          </a:p>
          <a:p>
            <a:pPr>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Calibri" panose="020F0502020204030204" pitchFamily="34" charset="0"/>
              </a:rPr>
              <a:t>removal of existing encroachments, or </a:t>
            </a:r>
          </a:p>
          <a:p>
            <a:pPr>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Calibri" panose="020F0502020204030204" pitchFamily="34" charset="0"/>
              </a:rPr>
              <a:t>a hybrid of permitting/removal of encroachments.</a:t>
            </a:r>
          </a:p>
          <a:p>
            <a:pPr>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Bef>
                <a:spcPts val="0"/>
              </a:spcBef>
              <a:spcAft>
                <a:spcPts val="800"/>
              </a:spcAft>
              <a:buNone/>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8937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B84EEE-7846-4AF9-A385-750902A5543A}"/>
              </a:ext>
            </a:extLst>
          </p:cNvPr>
          <p:cNvSpPr/>
          <p:nvPr/>
        </p:nvSpPr>
        <p:spPr>
          <a:xfrm>
            <a:off x="3869268" y="864108"/>
            <a:ext cx="7620000" cy="51206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4A2D8-7272-4B01-9EF3-6CDF553241EF}"/>
              </a:ext>
            </a:extLst>
          </p:cNvPr>
          <p:cNvSpPr>
            <a:spLocks noGrp="1"/>
          </p:cNvSpPr>
          <p:nvPr>
            <p:ph type="title"/>
          </p:nvPr>
        </p:nvSpPr>
        <p:spPr>
          <a:xfrm>
            <a:off x="0" y="774700"/>
            <a:ext cx="3429000" cy="5321299"/>
          </a:xfrm>
          <a:solidFill>
            <a:schemeClr val="accent1">
              <a:lumMod val="75000"/>
            </a:schemeClr>
          </a:solidFill>
        </p:spPr>
        <p:txBody>
          <a:bodyPr anchor="ctr" anchorCtr="1">
            <a:normAutofit/>
          </a:bodyPr>
          <a:lstStyle/>
          <a:p>
            <a:r>
              <a:rPr lang="en-US" dirty="0"/>
              <a:t>Coastal Encroachment Applications &amp; Determinations</a:t>
            </a:r>
          </a:p>
        </p:txBody>
      </p:sp>
      <p:sp>
        <p:nvSpPr>
          <p:cNvPr id="4" name="Content Placeholder 3">
            <a:extLst>
              <a:ext uri="{FF2B5EF4-FFF2-40B4-BE49-F238E27FC236}">
                <a16:creationId xmlns:a16="http://schemas.microsoft.com/office/drawing/2014/main" id="{1B8A28AC-607A-42ED-AE42-203081580851}"/>
              </a:ext>
            </a:extLst>
          </p:cNvPr>
          <p:cNvSpPr>
            <a:spLocks noGrp="1"/>
          </p:cNvSpPr>
          <p:nvPr>
            <p:ph idx="1"/>
          </p:nvPr>
        </p:nvSpPr>
        <p:spPr/>
        <p:txBody>
          <a:bodyPr>
            <a:normAutofit fontScale="92500" lnSpcReduction="10000"/>
          </a:bodyPr>
          <a:lstStyle/>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2400" b="1" dirty="0">
                <a:latin typeface="Calibri" panose="020F0502020204030204" pitchFamily="34" charset="0"/>
                <a:ea typeface="Calibri" panose="020F0502020204030204" pitchFamily="34" charset="0"/>
                <a:cs typeface="Calibri" panose="020F0502020204030204" pitchFamily="34" charset="0"/>
              </a:rPr>
              <a:t>Encroachments may be permitted </a:t>
            </a:r>
            <a:r>
              <a:rPr lang="en-US" sz="2400" dirty="0">
                <a:latin typeface="Calibri" panose="020F0502020204030204" pitchFamily="34" charset="0"/>
                <a:ea typeface="Calibri" panose="020F0502020204030204" pitchFamily="34" charset="0"/>
                <a:cs typeface="Calibri" panose="020F0502020204030204" pitchFamily="34" charset="0"/>
              </a:rPr>
              <a:t>to remain if, at the time of application, the encroachments </a:t>
            </a:r>
            <a:r>
              <a:rPr lang="en-US" sz="2400" dirty="0">
                <a:solidFill>
                  <a:srgbClr val="00B050"/>
                </a:solidFill>
                <a:latin typeface="Calibri" panose="020F0502020204030204" pitchFamily="34" charset="0"/>
                <a:ea typeface="Calibri" panose="020F0502020204030204" pitchFamily="34" charset="0"/>
                <a:cs typeface="Calibri" panose="020F0502020204030204" pitchFamily="34" charset="0"/>
              </a:rPr>
              <a:t>are not impeding</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00B050"/>
                </a:solidFill>
                <a:latin typeface="Calibri" panose="020F0502020204030204" pitchFamily="34" charset="0"/>
                <a:ea typeface="Calibri" panose="020F0502020204030204" pitchFamily="34" charset="0"/>
                <a:cs typeface="Calibri" panose="020F0502020204030204" pitchFamily="34" charset="0"/>
              </a:rPr>
              <a:t>public access</a:t>
            </a:r>
            <a:r>
              <a:rPr lang="en-US" sz="2400" dirty="0">
                <a:latin typeface="Calibri" panose="020F0502020204030204" pitchFamily="34" charset="0"/>
                <a:ea typeface="Calibri" panose="020F0502020204030204" pitchFamily="34" charset="0"/>
                <a:cs typeface="Calibri" panose="020F0502020204030204" pitchFamily="34" charset="0"/>
              </a:rPr>
              <a:t> to the coast </a:t>
            </a:r>
            <a:r>
              <a:rPr lang="en-US" sz="2400" b="1" dirty="0">
                <a:latin typeface="Calibri" panose="020F0502020204030204" pitchFamily="34" charset="0"/>
                <a:ea typeface="Calibri" panose="020F0502020204030204" pitchFamily="34" charset="0"/>
                <a:cs typeface="Calibri" panose="020F0502020204030204" pitchFamily="34" charset="0"/>
              </a:rPr>
              <a:t>and </a:t>
            </a:r>
            <a:r>
              <a:rPr lang="en-US" sz="2400" dirty="0">
                <a:solidFill>
                  <a:srgbClr val="00B050"/>
                </a:solidFill>
                <a:latin typeface="Calibri" panose="020F0502020204030204" pitchFamily="34" charset="0"/>
                <a:ea typeface="Calibri" panose="020F0502020204030204" pitchFamily="34" charset="0"/>
                <a:cs typeface="Calibri" panose="020F0502020204030204" pitchFamily="34" charset="0"/>
              </a:rPr>
              <a:t>are not located</a:t>
            </a:r>
            <a:r>
              <a:rPr lang="en-US" sz="2400" dirty="0">
                <a:latin typeface="Calibri" panose="020F0502020204030204" pitchFamily="34" charset="0"/>
                <a:ea typeface="Calibri" panose="020F0502020204030204" pitchFamily="34" charset="0"/>
                <a:cs typeface="Calibri" panose="020F0502020204030204" pitchFamily="34" charset="0"/>
              </a:rPr>
              <a:t> in an area where improvements are planned in the near term. Encroachment permits must be </a:t>
            </a:r>
            <a:r>
              <a:rPr lang="en-US" sz="2400" b="1" dirty="0">
                <a:latin typeface="Calibri" panose="020F0502020204030204" pitchFamily="34" charset="0"/>
                <a:ea typeface="Calibri" panose="020F0502020204030204" pitchFamily="34" charset="0"/>
                <a:cs typeface="Calibri" panose="020F0502020204030204" pitchFamily="34" charset="0"/>
              </a:rPr>
              <a:t>renewed annually</a:t>
            </a:r>
            <a:r>
              <a:rPr lang="en-US" sz="2400" dirty="0">
                <a:latin typeface="Calibri" panose="020F0502020204030204" pitchFamily="34" charset="0"/>
                <a:ea typeface="Calibri" panose="020F0502020204030204" pitchFamily="34" charset="0"/>
                <a:cs typeface="Calibri" panose="020F0502020204030204" pitchFamily="34" charset="0"/>
              </a:rPr>
              <a:t>.</a:t>
            </a:r>
          </a:p>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2400" b="1" dirty="0">
                <a:latin typeface="Calibri" panose="020F0502020204030204" pitchFamily="34" charset="0"/>
                <a:ea typeface="Calibri" panose="020F0502020204030204" pitchFamily="34" charset="0"/>
                <a:cs typeface="Calibri" panose="020F0502020204030204" pitchFamily="34" charset="0"/>
              </a:rPr>
              <a:t>Encroachments may need to be removed </a:t>
            </a:r>
            <a:r>
              <a:rPr lang="en-US" sz="2400" dirty="0">
                <a:latin typeface="Calibri" panose="020F0502020204030204" pitchFamily="34" charset="0"/>
                <a:ea typeface="Calibri" panose="020F0502020204030204" pitchFamily="34" charset="0"/>
                <a:cs typeface="Calibri" panose="020F0502020204030204" pitchFamily="34" charset="0"/>
              </a:rPr>
              <a:t>if, at the time of application, the encroachments </a:t>
            </a: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are impeding public access</a:t>
            </a:r>
            <a:r>
              <a:rPr lang="en-US" sz="2400" dirty="0">
                <a:latin typeface="Calibri" panose="020F0502020204030204" pitchFamily="34" charset="0"/>
                <a:ea typeface="Calibri" panose="020F0502020204030204" pitchFamily="34" charset="0"/>
                <a:cs typeface="Calibri" panose="020F0502020204030204" pitchFamily="34" charset="0"/>
              </a:rPr>
              <a:t> to the coast </a:t>
            </a:r>
            <a:r>
              <a:rPr lang="en-US" sz="2400" b="1" dirty="0">
                <a:latin typeface="Calibri" panose="020F0502020204030204" pitchFamily="34" charset="0"/>
                <a:ea typeface="Calibri" panose="020F0502020204030204" pitchFamily="34" charset="0"/>
                <a:cs typeface="Calibri" panose="020F0502020204030204" pitchFamily="34" charset="0"/>
              </a:rPr>
              <a:t>or </a:t>
            </a: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are located in areas </a:t>
            </a:r>
            <a:r>
              <a:rPr lang="en-US" sz="2400" dirty="0">
                <a:latin typeface="Calibri" panose="020F0502020204030204" pitchFamily="34" charset="0"/>
                <a:ea typeface="Calibri" panose="020F0502020204030204" pitchFamily="34" charset="0"/>
                <a:cs typeface="Calibri" panose="020F0502020204030204" pitchFamily="34" charset="0"/>
              </a:rPr>
              <a:t>where improvements are planned in the near term. </a:t>
            </a:r>
          </a:p>
          <a:p>
            <a:pPr marL="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Bef>
                <a:spcPts val="0"/>
              </a:spcBef>
              <a:spcAft>
                <a:spcPts val="800"/>
              </a:spcAft>
              <a:buNone/>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9386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99F5-7155-4B64-8EFA-E194295DC5EE}"/>
              </a:ext>
            </a:extLst>
          </p:cNvPr>
          <p:cNvSpPr>
            <a:spLocks noGrp="1"/>
          </p:cNvSpPr>
          <p:nvPr>
            <p:ph type="title"/>
          </p:nvPr>
        </p:nvSpPr>
        <p:spPr>
          <a:xfrm>
            <a:off x="0" y="767419"/>
            <a:ext cx="3466098" cy="5330952"/>
          </a:xfrm>
          <a:solidFill>
            <a:schemeClr val="accent1">
              <a:lumMod val="75000"/>
            </a:schemeClr>
          </a:solidFill>
        </p:spPr>
        <p:txBody>
          <a:bodyPr anchor="ctr" anchorCtr="1">
            <a:noAutofit/>
          </a:bodyPr>
          <a:lstStyle/>
          <a:p>
            <a:r>
              <a:rPr lang="en-US" sz="2000" b="1" dirty="0"/>
              <a:t>Example A</a:t>
            </a:r>
            <a:r>
              <a:rPr lang="en-US" sz="2000" dirty="0"/>
              <a:t>  </a:t>
            </a:r>
            <a:br>
              <a:rPr lang="en-US" sz="2000" dirty="0"/>
            </a:br>
            <a:r>
              <a:rPr lang="en-US" sz="2000" b="1" dirty="0"/>
              <a:t>(Encroachments permitted)</a:t>
            </a:r>
            <a:br>
              <a:rPr lang="en-US" sz="2000" dirty="0"/>
            </a:br>
            <a:br>
              <a:rPr lang="en-US" sz="2000" dirty="0"/>
            </a:br>
            <a:r>
              <a:rPr lang="en-US" sz="2000" b="1" dirty="0"/>
              <a:t>Determination</a:t>
            </a:r>
            <a:r>
              <a:rPr lang="en-US" sz="2000" dirty="0"/>
              <a:t>:  Non-conforming encroachments are not impeding existing or planned public access to the coast.</a:t>
            </a:r>
            <a:br>
              <a:rPr lang="en-US" sz="2000" dirty="0"/>
            </a:br>
            <a:br>
              <a:rPr lang="en-US" sz="2000" dirty="0"/>
            </a:br>
            <a:r>
              <a:rPr lang="en-US" sz="2000" b="1" dirty="0"/>
              <a:t>Action</a:t>
            </a:r>
            <a:r>
              <a:rPr lang="en-US" sz="2000" dirty="0"/>
              <a:t>:</a:t>
            </a:r>
            <a:br>
              <a:rPr lang="en-US" sz="2000" dirty="0"/>
            </a:br>
            <a:r>
              <a:rPr lang="en-US" sz="2000" dirty="0"/>
              <a:t>Permit encroachments and process annual fees based on square footage of encroachments.</a:t>
            </a:r>
            <a:br>
              <a:rPr lang="en-US" sz="2000" dirty="0"/>
            </a:br>
            <a:br>
              <a:rPr lang="en-US" sz="1800" dirty="0"/>
            </a:br>
            <a:endParaRPr lang="en-US" sz="1800" dirty="0"/>
          </a:p>
        </p:txBody>
      </p:sp>
      <p:sp>
        <p:nvSpPr>
          <p:cNvPr id="6" name="TextBox 5">
            <a:extLst>
              <a:ext uri="{FF2B5EF4-FFF2-40B4-BE49-F238E27FC236}">
                <a16:creationId xmlns:a16="http://schemas.microsoft.com/office/drawing/2014/main" id="{3C2170A0-6095-4C8D-96AF-202A4A41F6AD}"/>
              </a:ext>
            </a:extLst>
          </p:cNvPr>
          <p:cNvSpPr txBox="1"/>
          <p:nvPr/>
        </p:nvSpPr>
        <p:spPr>
          <a:xfrm>
            <a:off x="6453447" y="970887"/>
            <a:ext cx="2214362" cy="369332"/>
          </a:xfrm>
          <a:prstGeom prst="rect">
            <a:avLst/>
          </a:prstGeom>
          <a:noFill/>
        </p:spPr>
        <p:txBody>
          <a:bodyPr wrap="square" rtlCol="0">
            <a:spAutoFit/>
          </a:bodyPr>
          <a:lstStyle/>
          <a:p>
            <a:pPr algn="ctr"/>
            <a:r>
              <a:rPr lang="en-US" b="1" dirty="0">
                <a:solidFill>
                  <a:schemeClr val="bg1"/>
                </a:solidFill>
              </a:rPr>
              <a:t>Public Right-of-Way</a:t>
            </a:r>
          </a:p>
        </p:txBody>
      </p:sp>
      <p:sp>
        <p:nvSpPr>
          <p:cNvPr id="42" name="TextBox 41">
            <a:extLst>
              <a:ext uri="{FF2B5EF4-FFF2-40B4-BE49-F238E27FC236}">
                <a16:creationId xmlns:a16="http://schemas.microsoft.com/office/drawing/2014/main" id="{012822E2-05C9-455A-85A6-B2C9DD07CA0C}"/>
              </a:ext>
            </a:extLst>
          </p:cNvPr>
          <p:cNvSpPr txBox="1"/>
          <p:nvPr/>
        </p:nvSpPr>
        <p:spPr>
          <a:xfrm>
            <a:off x="4796977" y="1675506"/>
            <a:ext cx="2214362" cy="307777"/>
          </a:xfrm>
          <a:prstGeom prst="rect">
            <a:avLst/>
          </a:prstGeom>
          <a:noFill/>
        </p:spPr>
        <p:txBody>
          <a:bodyPr wrap="square" rtlCol="0">
            <a:spAutoFit/>
          </a:bodyPr>
          <a:lstStyle/>
          <a:p>
            <a:pPr algn="ctr"/>
            <a:r>
              <a:rPr lang="en-US" sz="1400" b="1" dirty="0">
                <a:solidFill>
                  <a:schemeClr val="bg1"/>
                </a:solidFill>
              </a:rPr>
              <a:t>Planter box</a:t>
            </a:r>
          </a:p>
        </p:txBody>
      </p:sp>
      <p:sp>
        <p:nvSpPr>
          <p:cNvPr id="7" name="TextBox 6">
            <a:extLst>
              <a:ext uri="{FF2B5EF4-FFF2-40B4-BE49-F238E27FC236}">
                <a16:creationId xmlns:a16="http://schemas.microsoft.com/office/drawing/2014/main" id="{8275258C-A29F-4DE2-833E-56B703836B8E}"/>
              </a:ext>
            </a:extLst>
          </p:cNvPr>
          <p:cNvSpPr txBox="1"/>
          <p:nvPr/>
        </p:nvSpPr>
        <p:spPr>
          <a:xfrm>
            <a:off x="6249311" y="4016424"/>
            <a:ext cx="2575374" cy="646331"/>
          </a:xfrm>
          <a:prstGeom prst="rect">
            <a:avLst/>
          </a:prstGeom>
          <a:noFill/>
        </p:spPr>
        <p:txBody>
          <a:bodyPr wrap="square" rtlCol="0">
            <a:spAutoFit/>
          </a:bodyPr>
          <a:lstStyle/>
          <a:p>
            <a:pPr algn="ctr"/>
            <a:r>
              <a:rPr lang="en-US" b="1" dirty="0">
                <a:solidFill>
                  <a:schemeClr val="bg1"/>
                </a:solidFill>
              </a:rPr>
              <a:t>Private Property with Single Family Residence</a:t>
            </a:r>
          </a:p>
        </p:txBody>
      </p:sp>
      <p:pic>
        <p:nvPicPr>
          <p:cNvPr id="18" name="Picture 17">
            <a:extLst>
              <a:ext uri="{FF2B5EF4-FFF2-40B4-BE49-F238E27FC236}">
                <a16:creationId xmlns:a16="http://schemas.microsoft.com/office/drawing/2014/main" id="{410FAABA-8E4E-43B0-B228-9062429833C5}"/>
              </a:ext>
            </a:extLst>
          </p:cNvPr>
          <p:cNvPicPr>
            <a:picLocks noChangeAspect="1"/>
          </p:cNvPicPr>
          <p:nvPr/>
        </p:nvPicPr>
        <p:blipFill>
          <a:blip r:embed="rId3"/>
          <a:stretch>
            <a:fillRect/>
          </a:stretch>
        </p:blipFill>
        <p:spPr>
          <a:xfrm>
            <a:off x="3694176" y="767419"/>
            <a:ext cx="7900416" cy="5330951"/>
          </a:xfrm>
          <a:prstGeom prst="rect">
            <a:avLst/>
          </a:prstGeom>
        </p:spPr>
      </p:pic>
    </p:spTree>
    <p:extLst>
      <p:ext uri="{BB962C8B-B14F-4D97-AF65-F5344CB8AC3E}">
        <p14:creationId xmlns:p14="http://schemas.microsoft.com/office/powerpoint/2010/main" val="4008813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99F5-7155-4B64-8EFA-E194295DC5EE}"/>
              </a:ext>
            </a:extLst>
          </p:cNvPr>
          <p:cNvSpPr>
            <a:spLocks noGrp="1"/>
          </p:cNvSpPr>
          <p:nvPr>
            <p:ph type="title"/>
          </p:nvPr>
        </p:nvSpPr>
        <p:spPr>
          <a:xfrm>
            <a:off x="26317" y="767420"/>
            <a:ext cx="3402981" cy="5330952"/>
          </a:xfrm>
          <a:solidFill>
            <a:schemeClr val="accent1">
              <a:lumMod val="75000"/>
            </a:schemeClr>
          </a:solidFill>
        </p:spPr>
        <p:txBody>
          <a:bodyPr anchor="ctr" anchorCtr="1">
            <a:noAutofit/>
          </a:bodyPr>
          <a:lstStyle/>
          <a:p>
            <a:br>
              <a:rPr lang="en-US" sz="2000" b="1" dirty="0"/>
            </a:br>
            <a:r>
              <a:rPr lang="en-US" sz="2000" b="1" dirty="0"/>
              <a:t>Example B </a:t>
            </a:r>
            <a:br>
              <a:rPr lang="en-US" sz="2000" b="1" dirty="0"/>
            </a:br>
            <a:r>
              <a:rPr lang="en-US" sz="2000" b="1" dirty="0"/>
              <a:t>(Encroachments removed)</a:t>
            </a:r>
            <a:br>
              <a:rPr lang="en-US" sz="2000" b="1" dirty="0"/>
            </a:br>
            <a:br>
              <a:rPr lang="en-US" sz="2000" b="1" dirty="0"/>
            </a:br>
            <a:r>
              <a:rPr lang="en-US" sz="2000" b="1" dirty="0"/>
              <a:t>Determination: </a:t>
            </a:r>
            <a:r>
              <a:rPr lang="en-US" sz="2000" dirty="0"/>
              <a:t> Non-conforming encroachments are impeding public access to the coast or are in an area planned for future coastal access improvements.</a:t>
            </a:r>
            <a:br>
              <a:rPr lang="en-US" sz="2000" dirty="0"/>
            </a:br>
            <a:br>
              <a:rPr lang="en-US" sz="2000" dirty="0"/>
            </a:br>
            <a:r>
              <a:rPr lang="en-US" sz="2000" b="1" dirty="0"/>
              <a:t>Action:</a:t>
            </a:r>
            <a:br>
              <a:rPr lang="en-US" sz="2000" dirty="0"/>
            </a:br>
            <a:r>
              <a:rPr lang="en-US" sz="2000" dirty="0"/>
              <a:t>Remove encroachments and install coastal access improvements using revenue generated by the Coastal Encroachment Program.</a:t>
            </a:r>
            <a:br>
              <a:rPr lang="en-US" sz="1050" dirty="0"/>
            </a:br>
            <a:br>
              <a:rPr lang="en-US" sz="2000" dirty="0"/>
            </a:br>
            <a:br>
              <a:rPr lang="en-US" sz="2000" dirty="0"/>
            </a:br>
            <a:endParaRPr lang="en-US" sz="2000" dirty="0"/>
          </a:p>
        </p:txBody>
      </p:sp>
      <p:sp>
        <p:nvSpPr>
          <p:cNvPr id="31" name="Rectangle 30">
            <a:extLst>
              <a:ext uri="{FF2B5EF4-FFF2-40B4-BE49-F238E27FC236}">
                <a16:creationId xmlns:a16="http://schemas.microsoft.com/office/drawing/2014/main" id="{FE10655F-12F9-4389-8B1A-3B72DF211E9F}"/>
              </a:ext>
            </a:extLst>
          </p:cNvPr>
          <p:cNvSpPr/>
          <p:nvPr/>
        </p:nvSpPr>
        <p:spPr>
          <a:xfrm>
            <a:off x="4246947" y="2290612"/>
            <a:ext cx="1524906" cy="609653"/>
          </a:xfrm>
          <a:prstGeom prst="rect">
            <a:avLst/>
          </a:prstGeom>
          <a:gradFill>
            <a:gsLst>
              <a:gs pos="0">
                <a:schemeClr val="tx2">
                  <a:lumMod val="40000"/>
                  <a:lumOff val="60000"/>
                </a:schemeClr>
              </a:gs>
              <a:gs pos="400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41D20542-7C03-46B8-8DB7-07D17B372A09}"/>
              </a:ext>
            </a:extLst>
          </p:cNvPr>
          <p:cNvPicPr>
            <a:picLocks noChangeAspect="1"/>
          </p:cNvPicPr>
          <p:nvPr/>
        </p:nvPicPr>
        <p:blipFill>
          <a:blip r:embed="rId3"/>
          <a:stretch>
            <a:fillRect/>
          </a:stretch>
        </p:blipFill>
        <p:spPr>
          <a:xfrm>
            <a:off x="5771853" y="2290610"/>
            <a:ext cx="248330" cy="1252689"/>
          </a:xfrm>
          <a:prstGeom prst="rect">
            <a:avLst/>
          </a:prstGeom>
          <a:solidFill>
            <a:schemeClr val="bg1">
              <a:lumMod val="95000"/>
            </a:schemeClr>
          </a:solidFill>
          <a:ln>
            <a:noFill/>
          </a:ln>
        </p:spPr>
      </p:pic>
      <p:pic>
        <p:nvPicPr>
          <p:cNvPr id="39" name="Picture 38">
            <a:extLst>
              <a:ext uri="{FF2B5EF4-FFF2-40B4-BE49-F238E27FC236}">
                <a16:creationId xmlns:a16="http://schemas.microsoft.com/office/drawing/2014/main" id="{2A686203-3D54-4AAC-A760-27D5CF547931}"/>
              </a:ext>
            </a:extLst>
          </p:cNvPr>
          <p:cNvPicPr>
            <a:picLocks noChangeAspect="1"/>
          </p:cNvPicPr>
          <p:nvPr/>
        </p:nvPicPr>
        <p:blipFill>
          <a:blip r:embed="rId4"/>
          <a:stretch>
            <a:fillRect/>
          </a:stretch>
        </p:blipFill>
        <p:spPr>
          <a:xfrm>
            <a:off x="6017781" y="2290611"/>
            <a:ext cx="1151132" cy="609653"/>
          </a:xfrm>
          <a:prstGeom prst="rect">
            <a:avLst/>
          </a:prstGeom>
          <a:gradFill>
            <a:gsLst>
              <a:gs pos="87000">
                <a:srgbClr val="00B050"/>
              </a:gs>
              <a:gs pos="33000">
                <a:srgbClr val="92D050"/>
              </a:gs>
            </a:gsLst>
            <a:lin ang="5400000" scaled="1"/>
          </a:gradFill>
        </p:spPr>
      </p:pic>
      <p:pic>
        <p:nvPicPr>
          <p:cNvPr id="46" name="Picture 45">
            <a:extLst>
              <a:ext uri="{FF2B5EF4-FFF2-40B4-BE49-F238E27FC236}">
                <a16:creationId xmlns:a16="http://schemas.microsoft.com/office/drawing/2014/main" id="{208C8186-1A4E-4700-857B-231FA31A5834}"/>
              </a:ext>
            </a:extLst>
          </p:cNvPr>
          <p:cNvPicPr>
            <a:picLocks noChangeAspect="1"/>
          </p:cNvPicPr>
          <p:nvPr/>
        </p:nvPicPr>
        <p:blipFill>
          <a:blip r:embed="rId5"/>
          <a:stretch>
            <a:fillRect/>
          </a:stretch>
        </p:blipFill>
        <p:spPr>
          <a:xfrm>
            <a:off x="7164436" y="2289572"/>
            <a:ext cx="745124" cy="1249788"/>
          </a:xfrm>
          <a:prstGeom prst="rect">
            <a:avLst/>
          </a:prstGeom>
        </p:spPr>
      </p:pic>
      <p:pic>
        <p:nvPicPr>
          <p:cNvPr id="48" name="Picture 47">
            <a:extLst>
              <a:ext uri="{FF2B5EF4-FFF2-40B4-BE49-F238E27FC236}">
                <a16:creationId xmlns:a16="http://schemas.microsoft.com/office/drawing/2014/main" id="{205AFBC7-CCDB-48B1-91CA-0ECDD4F80B1B}"/>
              </a:ext>
            </a:extLst>
          </p:cNvPr>
          <p:cNvPicPr>
            <a:picLocks noChangeAspect="1"/>
          </p:cNvPicPr>
          <p:nvPr/>
        </p:nvPicPr>
        <p:blipFill rotWithShape="1">
          <a:blip r:embed="rId6"/>
          <a:srcRect l="10796" t="3251" r="9062" b="1"/>
          <a:stretch/>
        </p:blipFill>
        <p:spPr>
          <a:xfrm>
            <a:off x="7356393" y="2514600"/>
            <a:ext cx="396957" cy="946150"/>
          </a:xfrm>
          <a:prstGeom prst="rect">
            <a:avLst/>
          </a:prstGeom>
        </p:spPr>
      </p:pic>
      <p:sp>
        <p:nvSpPr>
          <p:cNvPr id="6" name="TextBox 5">
            <a:extLst>
              <a:ext uri="{FF2B5EF4-FFF2-40B4-BE49-F238E27FC236}">
                <a16:creationId xmlns:a16="http://schemas.microsoft.com/office/drawing/2014/main" id="{3C2170A0-6095-4C8D-96AF-202A4A41F6AD}"/>
              </a:ext>
            </a:extLst>
          </p:cNvPr>
          <p:cNvSpPr txBox="1"/>
          <p:nvPr/>
        </p:nvSpPr>
        <p:spPr>
          <a:xfrm>
            <a:off x="6447690" y="975895"/>
            <a:ext cx="2214362" cy="369332"/>
          </a:xfrm>
          <a:prstGeom prst="rect">
            <a:avLst/>
          </a:prstGeom>
          <a:noFill/>
        </p:spPr>
        <p:txBody>
          <a:bodyPr wrap="square" rtlCol="0">
            <a:spAutoFit/>
          </a:bodyPr>
          <a:lstStyle/>
          <a:p>
            <a:pPr algn="ctr"/>
            <a:r>
              <a:rPr lang="en-US" b="1" dirty="0">
                <a:solidFill>
                  <a:schemeClr val="bg1"/>
                </a:solidFill>
              </a:rPr>
              <a:t>Public Right-of-Way</a:t>
            </a:r>
          </a:p>
        </p:txBody>
      </p:sp>
      <p:sp>
        <p:nvSpPr>
          <p:cNvPr id="7" name="TextBox 6">
            <a:extLst>
              <a:ext uri="{FF2B5EF4-FFF2-40B4-BE49-F238E27FC236}">
                <a16:creationId xmlns:a16="http://schemas.microsoft.com/office/drawing/2014/main" id="{8275258C-A29F-4DE2-833E-56B703836B8E}"/>
              </a:ext>
            </a:extLst>
          </p:cNvPr>
          <p:cNvSpPr txBox="1"/>
          <p:nvPr/>
        </p:nvSpPr>
        <p:spPr>
          <a:xfrm>
            <a:off x="6249311" y="4016424"/>
            <a:ext cx="2575374" cy="646331"/>
          </a:xfrm>
          <a:prstGeom prst="rect">
            <a:avLst/>
          </a:prstGeom>
          <a:noFill/>
        </p:spPr>
        <p:txBody>
          <a:bodyPr wrap="square" rtlCol="0">
            <a:spAutoFit/>
          </a:bodyPr>
          <a:lstStyle/>
          <a:p>
            <a:pPr algn="ctr"/>
            <a:r>
              <a:rPr lang="en-US" b="1" dirty="0">
                <a:solidFill>
                  <a:schemeClr val="bg1"/>
                </a:solidFill>
              </a:rPr>
              <a:t>Private Property with Single Family Residence</a:t>
            </a:r>
          </a:p>
        </p:txBody>
      </p:sp>
      <p:sp>
        <p:nvSpPr>
          <p:cNvPr id="8" name="TextBox 7">
            <a:extLst>
              <a:ext uri="{FF2B5EF4-FFF2-40B4-BE49-F238E27FC236}">
                <a16:creationId xmlns:a16="http://schemas.microsoft.com/office/drawing/2014/main" id="{591CE3C8-4DFE-43D4-B671-87DF44152598}"/>
              </a:ext>
            </a:extLst>
          </p:cNvPr>
          <p:cNvSpPr txBox="1"/>
          <p:nvPr/>
        </p:nvSpPr>
        <p:spPr>
          <a:xfrm>
            <a:off x="6877365" y="2003976"/>
            <a:ext cx="1534941" cy="379512"/>
          </a:xfrm>
          <a:prstGeom prst="rect">
            <a:avLst/>
          </a:prstGeom>
          <a:noFill/>
        </p:spPr>
        <p:txBody>
          <a:bodyPr wrap="square" rtlCol="0">
            <a:spAutoFit/>
          </a:bodyPr>
          <a:lstStyle/>
          <a:p>
            <a:r>
              <a:rPr lang="en-US" dirty="0"/>
              <a:t>Property Line</a:t>
            </a:r>
          </a:p>
        </p:txBody>
      </p:sp>
      <p:pic>
        <p:nvPicPr>
          <p:cNvPr id="16" name="Picture 15">
            <a:extLst>
              <a:ext uri="{FF2B5EF4-FFF2-40B4-BE49-F238E27FC236}">
                <a16:creationId xmlns:a16="http://schemas.microsoft.com/office/drawing/2014/main" id="{44C40A9D-2A05-4D15-A762-BEF0D1B7ADB2}"/>
              </a:ext>
            </a:extLst>
          </p:cNvPr>
          <p:cNvPicPr>
            <a:picLocks noChangeAspect="1"/>
          </p:cNvPicPr>
          <p:nvPr/>
        </p:nvPicPr>
        <p:blipFill>
          <a:blip r:embed="rId7"/>
          <a:stretch>
            <a:fillRect/>
          </a:stretch>
        </p:blipFill>
        <p:spPr>
          <a:xfrm>
            <a:off x="4734543" y="1798819"/>
            <a:ext cx="2074620" cy="504717"/>
          </a:xfrm>
          <a:prstGeom prst="rect">
            <a:avLst/>
          </a:prstGeom>
        </p:spPr>
      </p:pic>
      <p:pic>
        <p:nvPicPr>
          <p:cNvPr id="18" name="Picture 17">
            <a:extLst>
              <a:ext uri="{FF2B5EF4-FFF2-40B4-BE49-F238E27FC236}">
                <a16:creationId xmlns:a16="http://schemas.microsoft.com/office/drawing/2014/main" id="{1F091AED-CC35-483E-9066-16CBD6CFD4E7}"/>
              </a:ext>
            </a:extLst>
          </p:cNvPr>
          <p:cNvPicPr>
            <a:picLocks noChangeAspect="1"/>
          </p:cNvPicPr>
          <p:nvPr/>
        </p:nvPicPr>
        <p:blipFill>
          <a:blip r:embed="rId7"/>
          <a:stretch>
            <a:fillRect/>
          </a:stretch>
        </p:blipFill>
        <p:spPr>
          <a:xfrm>
            <a:off x="8412306" y="1799396"/>
            <a:ext cx="2074614" cy="504140"/>
          </a:xfrm>
          <a:prstGeom prst="rect">
            <a:avLst/>
          </a:prstGeom>
        </p:spPr>
      </p:pic>
      <p:cxnSp>
        <p:nvCxnSpPr>
          <p:cNvPr id="5" name="Straight Arrow Connector 4">
            <a:extLst>
              <a:ext uri="{FF2B5EF4-FFF2-40B4-BE49-F238E27FC236}">
                <a16:creationId xmlns:a16="http://schemas.microsoft.com/office/drawing/2014/main" id="{E5621B17-F24E-41E0-8343-0946E2F853A8}"/>
              </a:ext>
            </a:extLst>
          </p:cNvPr>
          <p:cNvCxnSpPr/>
          <p:nvPr/>
        </p:nvCxnSpPr>
        <p:spPr>
          <a:xfrm>
            <a:off x="10299208" y="2014420"/>
            <a:ext cx="40646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10334B2-B2CC-4508-84B4-7D2531F6FEC3}"/>
              </a:ext>
            </a:extLst>
          </p:cNvPr>
          <p:cNvCxnSpPr>
            <a:cxnSpLocks/>
          </p:cNvCxnSpPr>
          <p:nvPr/>
        </p:nvCxnSpPr>
        <p:spPr>
          <a:xfrm flipH="1">
            <a:off x="4481433" y="2014420"/>
            <a:ext cx="40086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Placeholder 11" descr="Graphical user interface&#10;&#10;Description automatically generated">
            <a:extLst>
              <a:ext uri="{FF2B5EF4-FFF2-40B4-BE49-F238E27FC236}">
                <a16:creationId xmlns:a16="http://schemas.microsoft.com/office/drawing/2014/main" id="{6ECE8195-9E6E-4B0E-AAFD-719EBFA98542}"/>
              </a:ext>
            </a:extLst>
          </p:cNvPr>
          <p:cNvPicPr>
            <a:picLocks noGrp="1" noChangeAspect="1"/>
          </p:cNvPicPr>
          <p:nvPr>
            <p:ph type="pic" idx="1"/>
          </p:nvPr>
        </p:nvPicPr>
        <p:blipFill>
          <a:blip r:embed="rId8"/>
          <a:stretch>
            <a:fillRect/>
          </a:stretch>
        </p:blipFill>
        <p:spPr>
          <a:xfrm>
            <a:off x="3703320" y="767420"/>
            <a:ext cx="7900416" cy="5322289"/>
          </a:xfrm>
        </p:spPr>
      </p:pic>
    </p:spTree>
    <p:extLst>
      <p:ext uri="{BB962C8B-B14F-4D97-AF65-F5344CB8AC3E}">
        <p14:creationId xmlns:p14="http://schemas.microsoft.com/office/powerpoint/2010/main" val="398516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99F5-7155-4B64-8EFA-E194295DC5EE}"/>
              </a:ext>
            </a:extLst>
          </p:cNvPr>
          <p:cNvSpPr>
            <a:spLocks noGrp="1"/>
          </p:cNvSpPr>
          <p:nvPr>
            <p:ph type="title"/>
          </p:nvPr>
        </p:nvSpPr>
        <p:spPr>
          <a:xfrm>
            <a:off x="0" y="754380"/>
            <a:ext cx="3434879" cy="5377873"/>
          </a:xfrm>
          <a:solidFill>
            <a:schemeClr val="accent1">
              <a:lumMod val="75000"/>
            </a:schemeClr>
          </a:solidFill>
        </p:spPr>
        <p:txBody>
          <a:bodyPr anchor="ctr">
            <a:noAutofit/>
          </a:bodyPr>
          <a:lstStyle/>
          <a:p>
            <a:br>
              <a:rPr lang="en-US" sz="2000" b="1" dirty="0"/>
            </a:br>
            <a:br>
              <a:rPr lang="en-US" sz="2000" b="1" dirty="0"/>
            </a:br>
            <a:br>
              <a:rPr lang="en-US" sz="2000" b="1" dirty="0"/>
            </a:br>
            <a:br>
              <a:rPr lang="en-US" sz="2000" b="1" dirty="0"/>
            </a:br>
            <a:r>
              <a:rPr lang="en-US" sz="2000" b="1" dirty="0"/>
              <a:t>Example A/B Hybrid</a:t>
            </a:r>
            <a:br>
              <a:rPr lang="en-US" sz="2000" b="1" dirty="0"/>
            </a:br>
            <a:br>
              <a:rPr lang="en-US" sz="2000" b="1" dirty="0"/>
            </a:br>
            <a:r>
              <a:rPr lang="en-US" sz="2000" b="1" dirty="0"/>
              <a:t>Determination:</a:t>
            </a:r>
            <a:br>
              <a:rPr lang="en-US" sz="2000" dirty="0"/>
            </a:br>
            <a:r>
              <a:rPr lang="en-US" sz="2000" dirty="0"/>
              <a:t>Certain encroachments are impeding access to the coast.</a:t>
            </a:r>
            <a:br>
              <a:rPr lang="en-US" sz="2000" dirty="0"/>
            </a:br>
            <a:br>
              <a:rPr lang="en-US" sz="2000" dirty="0"/>
            </a:br>
            <a:r>
              <a:rPr lang="en-US" sz="2000" b="1" dirty="0"/>
              <a:t>Action:</a:t>
            </a:r>
            <a:br>
              <a:rPr lang="en-US" sz="2000" dirty="0"/>
            </a:br>
            <a:r>
              <a:rPr lang="en-US" sz="2000" dirty="0"/>
              <a:t>Permit/Remove specific encroachments</a:t>
            </a:r>
            <a:br>
              <a:rPr lang="en-US" sz="2000" dirty="0"/>
            </a:br>
            <a:r>
              <a:rPr lang="en-US" sz="2000" dirty="0"/>
              <a:t>- </a:t>
            </a:r>
            <a:r>
              <a:rPr lang="en-US" sz="1800" dirty="0"/>
              <a:t>Specific landscaping/area is permitted </a:t>
            </a:r>
            <a:br>
              <a:rPr lang="en-US" sz="1800" dirty="0"/>
            </a:br>
            <a:r>
              <a:rPr lang="en-US" sz="1800" dirty="0"/>
              <a:t>- Specific landscaping /area is removed</a:t>
            </a:r>
            <a:br>
              <a:rPr lang="en-US" sz="1800" dirty="0"/>
            </a:br>
            <a:r>
              <a:rPr lang="en-US" sz="1800" dirty="0"/>
              <a:t>- Coastal access improvements are installed and maintained using revenue generated by the Coastal Encroachment Program.</a:t>
            </a:r>
            <a:br>
              <a:rPr lang="en-US" sz="1050" dirty="0"/>
            </a:br>
            <a:br>
              <a:rPr lang="en-US" sz="2000" dirty="0"/>
            </a:br>
            <a:br>
              <a:rPr lang="en-US" sz="2000" dirty="0"/>
            </a:br>
            <a:endParaRPr lang="en-US" sz="2000" dirty="0"/>
          </a:p>
        </p:txBody>
      </p:sp>
      <p:sp>
        <p:nvSpPr>
          <p:cNvPr id="6" name="TextBox 5">
            <a:extLst>
              <a:ext uri="{FF2B5EF4-FFF2-40B4-BE49-F238E27FC236}">
                <a16:creationId xmlns:a16="http://schemas.microsoft.com/office/drawing/2014/main" id="{3C2170A0-6095-4C8D-96AF-202A4A41F6AD}"/>
              </a:ext>
            </a:extLst>
          </p:cNvPr>
          <p:cNvSpPr txBox="1"/>
          <p:nvPr/>
        </p:nvSpPr>
        <p:spPr>
          <a:xfrm>
            <a:off x="6447690" y="975037"/>
            <a:ext cx="2214362" cy="369332"/>
          </a:xfrm>
          <a:prstGeom prst="rect">
            <a:avLst/>
          </a:prstGeom>
          <a:noFill/>
        </p:spPr>
        <p:txBody>
          <a:bodyPr wrap="square" rtlCol="0">
            <a:spAutoFit/>
          </a:bodyPr>
          <a:lstStyle/>
          <a:p>
            <a:pPr algn="ctr"/>
            <a:r>
              <a:rPr lang="en-US" b="1" dirty="0">
                <a:solidFill>
                  <a:schemeClr val="bg1"/>
                </a:solidFill>
              </a:rPr>
              <a:t>Public Right-of-Way</a:t>
            </a:r>
          </a:p>
        </p:txBody>
      </p:sp>
      <p:sp>
        <p:nvSpPr>
          <p:cNvPr id="7" name="TextBox 6">
            <a:extLst>
              <a:ext uri="{FF2B5EF4-FFF2-40B4-BE49-F238E27FC236}">
                <a16:creationId xmlns:a16="http://schemas.microsoft.com/office/drawing/2014/main" id="{8275258C-A29F-4DE2-833E-56B703836B8E}"/>
              </a:ext>
            </a:extLst>
          </p:cNvPr>
          <p:cNvSpPr txBox="1"/>
          <p:nvPr/>
        </p:nvSpPr>
        <p:spPr>
          <a:xfrm>
            <a:off x="6249311" y="4016424"/>
            <a:ext cx="2575374" cy="646331"/>
          </a:xfrm>
          <a:prstGeom prst="rect">
            <a:avLst/>
          </a:prstGeom>
          <a:noFill/>
        </p:spPr>
        <p:txBody>
          <a:bodyPr wrap="square" rtlCol="0">
            <a:spAutoFit/>
          </a:bodyPr>
          <a:lstStyle/>
          <a:p>
            <a:pPr algn="ctr"/>
            <a:r>
              <a:rPr lang="en-US" b="1" dirty="0">
                <a:solidFill>
                  <a:schemeClr val="bg1"/>
                </a:solidFill>
              </a:rPr>
              <a:t>Private Property with Single Family Residence</a:t>
            </a:r>
          </a:p>
        </p:txBody>
      </p:sp>
      <p:cxnSp>
        <p:nvCxnSpPr>
          <p:cNvPr id="28" name="Straight Arrow Connector 27">
            <a:extLst>
              <a:ext uri="{FF2B5EF4-FFF2-40B4-BE49-F238E27FC236}">
                <a16:creationId xmlns:a16="http://schemas.microsoft.com/office/drawing/2014/main" id="{81143074-F96C-4F02-9AF7-D0BC9FFD8144}"/>
              </a:ext>
            </a:extLst>
          </p:cNvPr>
          <p:cNvCxnSpPr>
            <a:cxnSpLocks/>
          </p:cNvCxnSpPr>
          <p:nvPr/>
        </p:nvCxnSpPr>
        <p:spPr>
          <a:xfrm flipH="1">
            <a:off x="4600285" y="1988910"/>
            <a:ext cx="40086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Placeholder 4" descr="Graphical user interface&#10;&#10;Description automatically generated">
            <a:extLst>
              <a:ext uri="{FF2B5EF4-FFF2-40B4-BE49-F238E27FC236}">
                <a16:creationId xmlns:a16="http://schemas.microsoft.com/office/drawing/2014/main" id="{8517A320-E3AD-4669-BEBF-7B8CACF41D39}"/>
              </a:ext>
            </a:extLst>
          </p:cNvPr>
          <p:cNvPicPr>
            <a:picLocks noGrp="1" noChangeAspect="1"/>
          </p:cNvPicPr>
          <p:nvPr>
            <p:ph type="pic" idx="1"/>
          </p:nvPr>
        </p:nvPicPr>
        <p:blipFill>
          <a:blip r:embed="rId3"/>
          <a:stretch>
            <a:fillRect/>
          </a:stretch>
        </p:blipFill>
        <p:spPr>
          <a:xfrm>
            <a:off x="3675888" y="754380"/>
            <a:ext cx="7900416" cy="5308092"/>
          </a:xfrm>
        </p:spPr>
      </p:pic>
    </p:spTree>
    <p:extLst>
      <p:ext uri="{BB962C8B-B14F-4D97-AF65-F5344CB8AC3E}">
        <p14:creationId xmlns:p14="http://schemas.microsoft.com/office/powerpoint/2010/main" val="3294043702"/>
      </p:ext>
    </p:extLst>
  </p:cSld>
  <p:clrMapOvr>
    <a:masterClrMapping/>
  </p:clrMapOvr>
</p:sld>
</file>

<file path=ppt/theme/theme1.xml><?xml version="1.0" encoding="utf-8"?>
<a:theme xmlns:a="http://schemas.openxmlformats.org/drawingml/2006/main" name="Fra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06D881433D0C42A2D9DCF8C30EF32B" ma:contentTypeVersion="8" ma:contentTypeDescription="Create a new document." ma:contentTypeScope="" ma:versionID="4f480993aac2dcd6bfa5a705a206302b">
  <xsd:schema xmlns:xsd="http://www.w3.org/2001/XMLSchema" xmlns:xs="http://www.w3.org/2001/XMLSchema" xmlns:p="http://schemas.microsoft.com/office/2006/metadata/properties" xmlns:ns2="4b85bce3-0b70-4337-984f-bc26f41b4019" targetNamespace="http://schemas.microsoft.com/office/2006/metadata/properties" ma:root="true" ma:fieldsID="d92a7170b4baf064f7d16a137b4cf3be" ns2:_="">
    <xsd:import namespace="4b85bce3-0b70-4337-984f-bc26f41b40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85bce3-0b70-4337-984f-bc26f41b40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23CF87-A9A5-441F-9E35-6705CEFED8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85bce3-0b70-4337-984f-bc26f41b40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7004AF-EBB8-4783-A277-9C2563C5509C}">
  <ds:schemaRefs>
    <ds:schemaRef ds:uri="http://schemas.microsoft.com/office/2006/metadata/properties"/>
    <ds:schemaRef ds:uri="4b85bce3-0b70-4337-984f-bc26f41b4019"/>
    <ds:schemaRef ds:uri="http://www.w3.org/XML/1998/namespace"/>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http://purl.org/dc/terms/"/>
  </ds:schemaRefs>
</ds:datastoreItem>
</file>

<file path=customXml/itemProps3.xml><?xml version="1.0" encoding="utf-8"?>
<ds:datastoreItem xmlns:ds="http://schemas.openxmlformats.org/officeDocument/2006/customXml" ds:itemID="{AE26C9B3-19B7-44A6-ACE8-A28BAA5E23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11620</TotalTime>
  <Words>1435</Words>
  <Application>Microsoft Office PowerPoint</Application>
  <PresentationFormat>Widescreen</PresentationFormat>
  <Paragraphs>156</Paragraphs>
  <Slides>12</Slides>
  <Notes>11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Corbel</vt:lpstr>
      <vt:lpstr>Wingdings 2</vt:lpstr>
      <vt:lpstr>Frame</vt:lpstr>
      <vt:lpstr>Coastal Encroachment Program</vt:lpstr>
      <vt:lpstr>History of encroaching private improvements</vt:lpstr>
      <vt:lpstr>Program’s Purpose &amp; Goals </vt:lpstr>
      <vt:lpstr>Coastal Encroachment Applications </vt:lpstr>
      <vt:lpstr>Coastal Encroachment Applications &amp; Determinations</vt:lpstr>
      <vt:lpstr>Coastal Encroachment Applications &amp; Determinations</vt:lpstr>
      <vt:lpstr>Example A   (Encroachments permitted)  Determination:  Non-conforming encroachments are not impeding existing or planned public access to the coast.  Action: Permit encroachments and process annual fees based on square footage of encroachments.  </vt:lpstr>
      <vt:lpstr> Example B  (Encroachments removed)  Determination:  Non-conforming encroachments are impeding public access to the coast or are in an area planned for future coastal access improvements.  Action: Remove encroachments and install coastal access improvements using revenue generated by the Coastal Encroachment Program.   </vt:lpstr>
      <vt:lpstr>    Example A/B Hybrid  Determination: Certain encroachments are impeding access to the coast.  Action: Permit/Remove specific encroachments - Specific landscaping/area is permitted  - Specific landscaping /area is removed - Coastal access improvements are installed and maintained using revenue generated by the Coastal Encroachment Program.   </vt:lpstr>
      <vt:lpstr>  Revenue &amp; Improvement Projects</vt:lpstr>
      <vt:lpstr>Applications &amp;  Fees</vt:lpstr>
      <vt:lpstr>  Any questions?  Contact:  Encroachment@scparks.com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Encroachment Program</dc:title>
  <dc:creator>Jennifer Mead</dc:creator>
  <cp:lastModifiedBy>Tom Melkonian</cp:lastModifiedBy>
  <cp:revision>195</cp:revision>
  <cp:lastPrinted>2019-10-22T22:24:11Z</cp:lastPrinted>
  <dcterms:created xsi:type="dcterms:W3CDTF">2019-10-21T18:10:38Z</dcterms:created>
  <dcterms:modified xsi:type="dcterms:W3CDTF">2021-08-10T19:55:43Z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0x0101001606D881433D0C42A2D9DCF8C30EF32B</vt:lpwstr>
  </property>
</Properties>
</file>